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43"/>
  </p:notesMasterIdLst>
  <p:sldIdLst>
    <p:sldId id="256" r:id="rId2"/>
    <p:sldId id="269" r:id="rId3"/>
    <p:sldId id="275" r:id="rId4"/>
    <p:sldId id="262" r:id="rId5"/>
    <p:sldId id="267" r:id="rId6"/>
    <p:sldId id="274" r:id="rId7"/>
    <p:sldId id="268" r:id="rId8"/>
    <p:sldId id="276" r:id="rId9"/>
    <p:sldId id="277" r:id="rId10"/>
    <p:sldId id="273" r:id="rId11"/>
    <p:sldId id="257" r:id="rId12"/>
    <p:sldId id="278"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28"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29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29"/>
    <a:srgbClr val="9BA7F6"/>
    <a:srgbClr val="EAD882"/>
    <a:srgbClr val="EAE466"/>
    <a:srgbClr val="EADA97"/>
    <a:srgbClr val="EAE38A"/>
    <a:srgbClr val="8682F6"/>
    <a:srgbClr val="514D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87"/>
  </p:normalViewPr>
  <p:slideViewPr>
    <p:cSldViewPr snapToGrid="0">
      <p:cViewPr varScale="1">
        <p:scale>
          <a:sx n="69" d="100"/>
          <a:sy n="69" d="100"/>
        </p:scale>
        <p:origin x="5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E81BC-ECC2-4531-8079-0CC25CF3E01B}"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fr-FR"/>
        </a:p>
      </dgm:t>
    </dgm:pt>
    <dgm:pt modelId="{8AAFA915-DA2F-4D14-9DCE-6FE39B5D4BD4}">
      <dgm:prSet phldrT="[Texte]"/>
      <dgm:spPr/>
      <dgm:t>
        <a:bodyPr/>
        <a:lstStyle/>
        <a:p>
          <a:r>
            <a:rPr lang="fr-FR" dirty="0" smtClean="0"/>
            <a:t>PRESENTATION DE LA DEMARCHE</a:t>
          </a:r>
          <a:endParaRPr lang="fr-FR" dirty="0"/>
        </a:p>
      </dgm:t>
    </dgm:pt>
    <dgm:pt modelId="{FE84F48F-C091-47FC-856C-F79E29DBE3C6}" type="parTrans" cxnId="{C4B6BC55-01A4-4838-8F8D-31813B3C4AED}">
      <dgm:prSet/>
      <dgm:spPr/>
      <dgm:t>
        <a:bodyPr/>
        <a:lstStyle/>
        <a:p>
          <a:endParaRPr lang="fr-FR"/>
        </a:p>
      </dgm:t>
    </dgm:pt>
    <dgm:pt modelId="{584742C9-5579-463E-8B62-A3447718D066}" type="sibTrans" cxnId="{C4B6BC55-01A4-4838-8F8D-31813B3C4AED}">
      <dgm:prSet/>
      <dgm:spPr/>
      <dgm:t>
        <a:bodyPr/>
        <a:lstStyle/>
        <a:p>
          <a:endParaRPr lang="fr-FR"/>
        </a:p>
      </dgm:t>
    </dgm:pt>
    <dgm:pt modelId="{E50D4B82-49FD-4EFD-9537-08E48CDEDC1E}">
      <dgm:prSet phldrT="[Texte]"/>
      <dgm:spPr/>
      <dgm:t>
        <a:bodyPr/>
        <a:lstStyle/>
        <a:p>
          <a:r>
            <a:rPr lang="fr-FR" dirty="0"/>
            <a:t>Présentation globale de la démarche d’évaluation avec la municipalité</a:t>
          </a:r>
        </a:p>
      </dgm:t>
    </dgm:pt>
    <dgm:pt modelId="{F314F0EE-BC27-40F7-8E88-24C13F154DBE}" type="parTrans" cxnId="{2E157ED8-20CD-44A1-9982-A2A5BEF9405B}">
      <dgm:prSet/>
      <dgm:spPr/>
      <dgm:t>
        <a:bodyPr/>
        <a:lstStyle/>
        <a:p>
          <a:endParaRPr lang="fr-FR"/>
        </a:p>
      </dgm:t>
    </dgm:pt>
    <dgm:pt modelId="{592BE833-411B-449A-9074-B0A2D8ED9833}" type="sibTrans" cxnId="{2E157ED8-20CD-44A1-9982-A2A5BEF9405B}">
      <dgm:prSet/>
      <dgm:spPr/>
      <dgm:t>
        <a:bodyPr/>
        <a:lstStyle/>
        <a:p>
          <a:endParaRPr lang="fr-FR"/>
        </a:p>
      </dgm:t>
    </dgm:pt>
    <dgm:pt modelId="{A2E98B0C-8034-403E-98A7-8957A687B174}">
      <dgm:prSet phldrT="[Texte]"/>
      <dgm:spPr/>
      <dgm:t>
        <a:bodyPr/>
        <a:lstStyle/>
        <a:p>
          <a:r>
            <a:rPr lang="fr-FR" dirty="0"/>
            <a:t>Présentation de la démarche d’auto-évaluation à l’équipe d’école</a:t>
          </a:r>
        </a:p>
      </dgm:t>
    </dgm:pt>
    <dgm:pt modelId="{B2ECED2C-BFCF-4969-B52D-351B2D614DAF}" type="parTrans" cxnId="{C6A42C96-67B7-48A4-B69D-82D7B02830B3}">
      <dgm:prSet/>
      <dgm:spPr/>
      <dgm:t>
        <a:bodyPr/>
        <a:lstStyle/>
        <a:p>
          <a:endParaRPr lang="fr-FR"/>
        </a:p>
      </dgm:t>
    </dgm:pt>
    <dgm:pt modelId="{E26D8578-7FC7-4D8A-8447-9A234EC0AB3E}" type="sibTrans" cxnId="{C6A42C96-67B7-48A4-B69D-82D7B02830B3}">
      <dgm:prSet/>
      <dgm:spPr/>
      <dgm:t>
        <a:bodyPr/>
        <a:lstStyle/>
        <a:p>
          <a:endParaRPr lang="fr-FR"/>
        </a:p>
      </dgm:t>
    </dgm:pt>
    <dgm:pt modelId="{C66BC3D7-D6DC-4A82-8BF5-623B9D0F701D}">
      <dgm:prSet phldrT="[Texte]"/>
      <dgm:spPr/>
      <dgm:t>
        <a:bodyPr/>
        <a:lstStyle/>
        <a:p>
          <a:r>
            <a:rPr lang="fr-FR" dirty="0" smtClean="0"/>
            <a:t>TEMPS CONSACRE A L’AUTOEVALUATION</a:t>
          </a:r>
          <a:endParaRPr lang="fr-FR" dirty="0"/>
        </a:p>
      </dgm:t>
    </dgm:pt>
    <dgm:pt modelId="{3702AB47-C1ED-4262-A0CC-A11BBA596D9D}" type="parTrans" cxnId="{DBD6391E-C1C1-49F3-8B33-FDB347D20F43}">
      <dgm:prSet/>
      <dgm:spPr/>
      <dgm:t>
        <a:bodyPr/>
        <a:lstStyle/>
        <a:p>
          <a:endParaRPr lang="fr-FR"/>
        </a:p>
      </dgm:t>
    </dgm:pt>
    <dgm:pt modelId="{DEEF7C5F-1ADD-494C-A3A1-9CD3B380AE6B}" type="sibTrans" cxnId="{DBD6391E-C1C1-49F3-8B33-FDB347D20F43}">
      <dgm:prSet/>
      <dgm:spPr/>
      <dgm:t>
        <a:bodyPr/>
        <a:lstStyle/>
        <a:p>
          <a:endParaRPr lang="fr-FR"/>
        </a:p>
      </dgm:t>
    </dgm:pt>
    <dgm:pt modelId="{BBB47AB7-FB45-46AA-BE06-2822859BF84D}">
      <dgm:prSet phldrT="[Texte]"/>
      <dgm:spPr/>
      <dgm:t>
        <a:bodyPr/>
        <a:lstStyle/>
        <a:p>
          <a:r>
            <a:rPr lang="fr-FR" dirty="0"/>
            <a:t>Présentation du contexte interne et externe </a:t>
          </a:r>
        </a:p>
      </dgm:t>
    </dgm:pt>
    <dgm:pt modelId="{F984D477-CE6C-4613-90FA-5B3401F6C9EE}" type="parTrans" cxnId="{B638878C-20D0-4247-A60E-F35D1172E758}">
      <dgm:prSet/>
      <dgm:spPr/>
      <dgm:t>
        <a:bodyPr/>
        <a:lstStyle/>
        <a:p>
          <a:endParaRPr lang="fr-FR"/>
        </a:p>
      </dgm:t>
    </dgm:pt>
    <dgm:pt modelId="{9D535850-F638-4757-BA89-7CADBAA91031}" type="sibTrans" cxnId="{B638878C-20D0-4247-A60E-F35D1172E758}">
      <dgm:prSet/>
      <dgm:spPr/>
      <dgm:t>
        <a:bodyPr/>
        <a:lstStyle/>
        <a:p>
          <a:endParaRPr lang="fr-FR"/>
        </a:p>
      </dgm:t>
    </dgm:pt>
    <dgm:pt modelId="{2E390167-CCD3-47AF-95DF-08B6F9F0F72B}">
      <dgm:prSet phldrT="[Texte]"/>
      <dgm:spPr/>
      <dgm:t>
        <a:bodyPr/>
        <a:lstStyle/>
        <a:p>
          <a:r>
            <a:rPr lang="fr-FR" dirty="0" smtClean="0"/>
            <a:t>Commissions :</a:t>
          </a:r>
        </a:p>
        <a:p>
          <a:r>
            <a:rPr lang="fr-FR" dirty="0" smtClean="0"/>
            <a:t>- Pluri catégorielles</a:t>
          </a:r>
        </a:p>
        <a:p>
          <a:r>
            <a:rPr lang="fr-FR" dirty="0" smtClean="0"/>
            <a:t>- Equipe pédagogique</a:t>
          </a:r>
          <a:endParaRPr lang="fr-FR" dirty="0"/>
        </a:p>
      </dgm:t>
    </dgm:pt>
    <dgm:pt modelId="{9EB25B59-7580-48C7-8853-C0D3F139A03B}" type="parTrans" cxnId="{0A3341F7-E49C-446B-884E-7406AE88637C}">
      <dgm:prSet/>
      <dgm:spPr/>
      <dgm:t>
        <a:bodyPr/>
        <a:lstStyle/>
        <a:p>
          <a:endParaRPr lang="fr-FR"/>
        </a:p>
      </dgm:t>
    </dgm:pt>
    <dgm:pt modelId="{E4900BC1-EBE6-48A2-88BE-ABC1610D3C06}" type="sibTrans" cxnId="{0A3341F7-E49C-446B-884E-7406AE88637C}">
      <dgm:prSet/>
      <dgm:spPr/>
      <dgm:t>
        <a:bodyPr/>
        <a:lstStyle/>
        <a:p>
          <a:endParaRPr lang="fr-FR"/>
        </a:p>
      </dgm:t>
    </dgm:pt>
    <dgm:pt modelId="{B189844B-DB90-4B3F-95FD-117E341437D0}">
      <dgm:prSet phldrT="[Texte]"/>
      <dgm:spPr/>
      <dgm:t>
        <a:bodyPr/>
        <a:lstStyle/>
        <a:p>
          <a:r>
            <a:rPr lang="fr-FR" dirty="0" smtClean="0"/>
            <a:t>FINALISATION ET REDACTION DU RAPPORT D’AUTOEVALUATION</a:t>
          </a:r>
          <a:endParaRPr lang="fr-FR" dirty="0"/>
        </a:p>
      </dgm:t>
    </dgm:pt>
    <dgm:pt modelId="{A41AB399-0352-4773-830A-F956317001CA}" type="parTrans" cxnId="{B8C26EB9-35E4-424F-9795-38D93BE6E062}">
      <dgm:prSet/>
      <dgm:spPr/>
      <dgm:t>
        <a:bodyPr/>
        <a:lstStyle/>
        <a:p>
          <a:endParaRPr lang="fr-FR"/>
        </a:p>
      </dgm:t>
    </dgm:pt>
    <dgm:pt modelId="{34EFFDE3-BF64-4C99-BE88-6593B1481134}" type="sibTrans" cxnId="{B8C26EB9-35E4-424F-9795-38D93BE6E062}">
      <dgm:prSet/>
      <dgm:spPr/>
      <dgm:t>
        <a:bodyPr/>
        <a:lstStyle/>
        <a:p>
          <a:endParaRPr lang="fr-FR"/>
        </a:p>
      </dgm:t>
    </dgm:pt>
    <dgm:pt modelId="{A3E2E227-1B15-43A2-83CD-F31083911C80}" type="pres">
      <dgm:prSet presAssocID="{239E81BC-ECC2-4531-8079-0CC25CF3E01B}" presName="Name0" presStyleCnt="0">
        <dgm:presLayoutVars>
          <dgm:chPref val="3"/>
          <dgm:dir/>
          <dgm:animLvl val="lvl"/>
          <dgm:resizeHandles/>
        </dgm:presLayoutVars>
      </dgm:prSet>
      <dgm:spPr/>
      <dgm:t>
        <a:bodyPr/>
        <a:lstStyle/>
        <a:p>
          <a:endParaRPr lang="fr-FR"/>
        </a:p>
      </dgm:t>
    </dgm:pt>
    <dgm:pt modelId="{C0C0CFD3-90D4-4BC8-9C23-045E59433B32}" type="pres">
      <dgm:prSet presAssocID="{8AAFA915-DA2F-4D14-9DCE-6FE39B5D4BD4}" presName="horFlow" presStyleCnt="0"/>
      <dgm:spPr/>
    </dgm:pt>
    <dgm:pt modelId="{9F2C4630-4EF4-4736-AF5A-A18D4993F09B}" type="pres">
      <dgm:prSet presAssocID="{8AAFA915-DA2F-4D14-9DCE-6FE39B5D4BD4}" presName="bigChev" presStyleLbl="node1" presStyleIdx="0" presStyleCnt="3"/>
      <dgm:spPr/>
      <dgm:t>
        <a:bodyPr/>
        <a:lstStyle/>
        <a:p>
          <a:endParaRPr lang="fr-FR"/>
        </a:p>
      </dgm:t>
    </dgm:pt>
    <dgm:pt modelId="{0B0882FC-2D96-4BF2-99DE-4AE48DE2404A}" type="pres">
      <dgm:prSet presAssocID="{F314F0EE-BC27-40F7-8E88-24C13F154DBE}" presName="parTrans" presStyleCnt="0"/>
      <dgm:spPr/>
    </dgm:pt>
    <dgm:pt modelId="{F61D5C2A-AE56-443E-A662-537DF88D0D4B}" type="pres">
      <dgm:prSet presAssocID="{E50D4B82-49FD-4EFD-9537-08E48CDEDC1E}" presName="node" presStyleLbl="alignAccFollowNode1" presStyleIdx="0" presStyleCnt="4">
        <dgm:presLayoutVars>
          <dgm:bulletEnabled val="1"/>
        </dgm:presLayoutVars>
      </dgm:prSet>
      <dgm:spPr/>
      <dgm:t>
        <a:bodyPr/>
        <a:lstStyle/>
        <a:p>
          <a:endParaRPr lang="fr-FR"/>
        </a:p>
      </dgm:t>
    </dgm:pt>
    <dgm:pt modelId="{D9AAD976-62CC-4B3C-8B3D-370994D5FDE9}" type="pres">
      <dgm:prSet presAssocID="{592BE833-411B-449A-9074-B0A2D8ED9833}" presName="sibTrans" presStyleCnt="0"/>
      <dgm:spPr/>
    </dgm:pt>
    <dgm:pt modelId="{E355CE19-D8B5-45EF-9C80-97798A75468A}" type="pres">
      <dgm:prSet presAssocID="{A2E98B0C-8034-403E-98A7-8957A687B174}" presName="node" presStyleLbl="alignAccFollowNode1" presStyleIdx="1" presStyleCnt="4">
        <dgm:presLayoutVars>
          <dgm:bulletEnabled val="1"/>
        </dgm:presLayoutVars>
      </dgm:prSet>
      <dgm:spPr/>
      <dgm:t>
        <a:bodyPr/>
        <a:lstStyle/>
        <a:p>
          <a:endParaRPr lang="fr-FR"/>
        </a:p>
      </dgm:t>
    </dgm:pt>
    <dgm:pt modelId="{B8D66787-E6DE-4A96-AE1B-E6E5E2B1BE70}" type="pres">
      <dgm:prSet presAssocID="{8AAFA915-DA2F-4D14-9DCE-6FE39B5D4BD4}" presName="vSp" presStyleCnt="0"/>
      <dgm:spPr/>
    </dgm:pt>
    <dgm:pt modelId="{DEDDE6FF-2E1C-4B3E-AA98-D3ECCB6E93DC}" type="pres">
      <dgm:prSet presAssocID="{C66BC3D7-D6DC-4A82-8BF5-623B9D0F701D}" presName="horFlow" presStyleCnt="0"/>
      <dgm:spPr/>
    </dgm:pt>
    <dgm:pt modelId="{3C686606-8CB4-49AD-A0FF-532B61FE7D52}" type="pres">
      <dgm:prSet presAssocID="{C66BC3D7-D6DC-4A82-8BF5-623B9D0F701D}" presName="bigChev" presStyleLbl="node1" presStyleIdx="1" presStyleCnt="3"/>
      <dgm:spPr/>
      <dgm:t>
        <a:bodyPr/>
        <a:lstStyle/>
        <a:p>
          <a:endParaRPr lang="fr-FR"/>
        </a:p>
      </dgm:t>
    </dgm:pt>
    <dgm:pt modelId="{52CB54E4-27CC-4431-9122-CBB9239F86B4}" type="pres">
      <dgm:prSet presAssocID="{F984D477-CE6C-4613-90FA-5B3401F6C9EE}" presName="parTrans" presStyleCnt="0"/>
      <dgm:spPr/>
    </dgm:pt>
    <dgm:pt modelId="{F9C5F42F-E8FE-45C2-BAC2-FE38B04ABE35}" type="pres">
      <dgm:prSet presAssocID="{BBB47AB7-FB45-46AA-BE06-2822859BF84D}" presName="node" presStyleLbl="alignAccFollowNode1" presStyleIdx="2" presStyleCnt="4">
        <dgm:presLayoutVars>
          <dgm:bulletEnabled val="1"/>
        </dgm:presLayoutVars>
      </dgm:prSet>
      <dgm:spPr/>
      <dgm:t>
        <a:bodyPr/>
        <a:lstStyle/>
        <a:p>
          <a:endParaRPr lang="fr-FR"/>
        </a:p>
      </dgm:t>
    </dgm:pt>
    <dgm:pt modelId="{1598CB4C-7F5E-4116-9D40-463637C023CC}" type="pres">
      <dgm:prSet presAssocID="{9D535850-F638-4757-BA89-7CADBAA91031}" presName="sibTrans" presStyleCnt="0"/>
      <dgm:spPr/>
    </dgm:pt>
    <dgm:pt modelId="{B279D1CF-D1D1-4B90-8406-EF9C3B40A447}" type="pres">
      <dgm:prSet presAssocID="{2E390167-CCD3-47AF-95DF-08B6F9F0F72B}" presName="node" presStyleLbl="alignAccFollowNode1" presStyleIdx="3" presStyleCnt="4">
        <dgm:presLayoutVars>
          <dgm:bulletEnabled val="1"/>
        </dgm:presLayoutVars>
      </dgm:prSet>
      <dgm:spPr/>
      <dgm:t>
        <a:bodyPr/>
        <a:lstStyle/>
        <a:p>
          <a:endParaRPr lang="fr-FR"/>
        </a:p>
      </dgm:t>
    </dgm:pt>
    <dgm:pt modelId="{5599AD0A-2A6C-418C-A898-C1BA2530BF62}" type="pres">
      <dgm:prSet presAssocID="{C66BC3D7-D6DC-4A82-8BF5-623B9D0F701D}" presName="vSp" presStyleCnt="0"/>
      <dgm:spPr/>
    </dgm:pt>
    <dgm:pt modelId="{0E7223B9-8249-4CA3-9F17-8FA6AF999047}" type="pres">
      <dgm:prSet presAssocID="{B189844B-DB90-4B3F-95FD-117E341437D0}" presName="horFlow" presStyleCnt="0"/>
      <dgm:spPr/>
    </dgm:pt>
    <dgm:pt modelId="{6200DB53-C2AB-4980-82D2-715318BA5D2D}" type="pres">
      <dgm:prSet presAssocID="{B189844B-DB90-4B3F-95FD-117E341437D0}" presName="bigChev" presStyleLbl="node1" presStyleIdx="2" presStyleCnt="3"/>
      <dgm:spPr/>
      <dgm:t>
        <a:bodyPr/>
        <a:lstStyle/>
        <a:p>
          <a:endParaRPr lang="fr-FR"/>
        </a:p>
      </dgm:t>
    </dgm:pt>
  </dgm:ptLst>
  <dgm:cxnLst>
    <dgm:cxn modelId="{B8C26EB9-35E4-424F-9795-38D93BE6E062}" srcId="{239E81BC-ECC2-4531-8079-0CC25CF3E01B}" destId="{B189844B-DB90-4B3F-95FD-117E341437D0}" srcOrd="2" destOrd="0" parTransId="{A41AB399-0352-4773-830A-F956317001CA}" sibTransId="{34EFFDE3-BF64-4C99-BE88-6593B1481134}"/>
    <dgm:cxn modelId="{A25A5678-680B-441D-AABC-B9AB5DC150B4}" type="presOf" srcId="{2E390167-CCD3-47AF-95DF-08B6F9F0F72B}" destId="{B279D1CF-D1D1-4B90-8406-EF9C3B40A447}" srcOrd="0" destOrd="0" presId="urn:microsoft.com/office/officeart/2005/8/layout/lProcess3"/>
    <dgm:cxn modelId="{8FFD56DD-4041-4338-ADEB-829E10AB520F}" type="presOf" srcId="{C66BC3D7-D6DC-4A82-8BF5-623B9D0F701D}" destId="{3C686606-8CB4-49AD-A0FF-532B61FE7D52}" srcOrd="0" destOrd="0" presId="urn:microsoft.com/office/officeart/2005/8/layout/lProcess3"/>
    <dgm:cxn modelId="{4466CDCE-5326-471F-A6E7-B6BB7EF921B6}" type="presOf" srcId="{A2E98B0C-8034-403E-98A7-8957A687B174}" destId="{E355CE19-D8B5-45EF-9C80-97798A75468A}" srcOrd="0" destOrd="0" presId="urn:microsoft.com/office/officeart/2005/8/layout/lProcess3"/>
    <dgm:cxn modelId="{064FDB2F-6015-4F7F-A317-D9A48C097165}" type="presOf" srcId="{BBB47AB7-FB45-46AA-BE06-2822859BF84D}" destId="{F9C5F42F-E8FE-45C2-BAC2-FE38B04ABE35}" srcOrd="0" destOrd="0" presId="urn:microsoft.com/office/officeart/2005/8/layout/lProcess3"/>
    <dgm:cxn modelId="{C82C1764-AD42-4836-B14C-6E60A1BB5F9D}" type="presOf" srcId="{8AAFA915-DA2F-4D14-9DCE-6FE39B5D4BD4}" destId="{9F2C4630-4EF4-4736-AF5A-A18D4993F09B}" srcOrd="0" destOrd="0" presId="urn:microsoft.com/office/officeart/2005/8/layout/lProcess3"/>
    <dgm:cxn modelId="{DBD6391E-C1C1-49F3-8B33-FDB347D20F43}" srcId="{239E81BC-ECC2-4531-8079-0CC25CF3E01B}" destId="{C66BC3D7-D6DC-4A82-8BF5-623B9D0F701D}" srcOrd="1" destOrd="0" parTransId="{3702AB47-C1ED-4262-A0CC-A11BBA596D9D}" sibTransId="{DEEF7C5F-1ADD-494C-A3A1-9CD3B380AE6B}"/>
    <dgm:cxn modelId="{B638878C-20D0-4247-A60E-F35D1172E758}" srcId="{C66BC3D7-D6DC-4A82-8BF5-623B9D0F701D}" destId="{BBB47AB7-FB45-46AA-BE06-2822859BF84D}" srcOrd="0" destOrd="0" parTransId="{F984D477-CE6C-4613-90FA-5B3401F6C9EE}" sibTransId="{9D535850-F638-4757-BA89-7CADBAA91031}"/>
    <dgm:cxn modelId="{F4AB93A2-8E6F-4A1C-A756-6F7320D8310A}" type="presOf" srcId="{B189844B-DB90-4B3F-95FD-117E341437D0}" destId="{6200DB53-C2AB-4980-82D2-715318BA5D2D}" srcOrd="0" destOrd="0" presId="urn:microsoft.com/office/officeart/2005/8/layout/lProcess3"/>
    <dgm:cxn modelId="{9E37C8AE-B1BB-4858-BB74-8F42FE195724}" type="presOf" srcId="{239E81BC-ECC2-4531-8079-0CC25CF3E01B}" destId="{A3E2E227-1B15-43A2-83CD-F31083911C80}" srcOrd="0" destOrd="0" presId="urn:microsoft.com/office/officeart/2005/8/layout/lProcess3"/>
    <dgm:cxn modelId="{2E157ED8-20CD-44A1-9982-A2A5BEF9405B}" srcId="{8AAFA915-DA2F-4D14-9DCE-6FE39B5D4BD4}" destId="{E50D4B82-49FD-4EFD-9537-08E48CDEDC1E}" srcOrd="0" destOrd="0" parTransId="{F314F0EE-BC27-40F7-8E88-24C13F154DBE}" sibTransId="{592BE833-411B-449A-9074-B0A2D8ED9833}"/>
    <dgm:cxn modelId="{0A3341F7-E49C-446B-884E-7406AE88637C}" srcId="{C66BC3D7-D6DC-4A82-8BF5-623B9D0F701D}" destId="{2E390167-CCD3-47AF-95DF-08B6F9F0F72B}" srcOrd="1" destOrd="0" parTransId="{9EB25B59-7580-48C7-8853-C0D3F139A03B}" sibTransId="{E4900BC1-EBE6-48A2-88BE-ABC1610D3C06}"/>
    <dgm:cxn modelId="{C4B6BC55-01A4-4838-8F8D-31813B3C4AED}" srcId="{239E81BC-ECC2-4531-8079-0CC25CF3E01B}" destId="{8AAFA915-DA2F-4D14-9DCE-6FE39B5D4BD4}" srcOrd="0" destOrd="0" parTransId="{FE84F48F-C091-47FC-856C-F79E29DBE3C6}" sibTransId="{584742C9-5579-463E-8B62-A3447718D066}"/>
    <dgm:cxn modelId="{6A02FC55-7414-4C50-AB4F-97BD853C2E19}" type="presOf" srcId="{E50D4B82-49FD-4EFD-9537-08E48CDEDC1E}" destId="{F61D5C2A-AE56-443E-A662-537DF88D0D4B}" srcOrd="0" destOrd="0" presId="urn:microsoft.com/office/officeart/2005/8/layout/lProcess3"/>
    <dgm:cxn modelId="{C6A42C96-67B7-48A4-B69D-82D7B02830B3}" srcId="{8AAFA915-DA2F-4D14-9DCE-6FE39B5D4BD4}" destId="{A2E98B0C-8034-403E-98A7-8957A687B174}" srcOrd="1" destOrd="0" parTransId="{B2ECED2C-BFCF-4969-B52D-351B2D614DAF}" sibTransId="{E26D8578-7FC7-4D8A-8447-9A234EC0AB3E}"/>
    <dgm:cxn modelId="{9DB4E4EC-7E8D-409B-83EC-91DADCDE1043}" type="presParOf" srcId="{A3E2E227-1B15-43A2-83CD-F31083911C80}" destId="{C0C0CFD3-90D4-4BC8-9C23-045E59433B32}" srcOrd="0" destOrd="0" presId="urn:microsoft.com/office/officeart/2005/8/layout/lProcess3"/>
    <dgm:cxn modelId="{1A53BBCC-2BDC-4296-827E-F90C9B9B906B}" type="presParOf" srcId="{C0C0CFD3-90D4-4BC8-9C23-045E59433B32}" destId="{9F2C4630-4EF4-4736-AF5A-A18D4993F09B}" srcOrd="0" destOrd="0" presId="urn:microsoft.com/office/officeart/2005/8/layout/lProcess3"/>
    <dgm:cxn modelId="{CA83ADAE-20F2-4E5A-B63C-7F378AC3ED0F}" type="presParOf" srcId="{C0C0CFD3-90D4-4BC8-9C23-045E59433B32}" destId="{0B0882FC-2D96-4BF2-99DE-4AE48DE2404A}" srcOrd="1" destOrd="0" presId="urn:microsoft.com/office/officeart/2005/8/layout/lProcess3"/>
    <dgm:cxn modelId="{5B68FD3E-8FBF-444B-B6BA-7BD2303CFC7D}" type="presParOf" srcId="{C0C0CFD3-90D4-4BC8-9C23-045E59433B32}" destId="{F61D5C2A-AE56-443E-A662-537DF88D0D4B}" srcOrd="2" destOrd="0" presId="urn:microsoft.com/office/officeart/2005/8/layout/lProcess3"/>
    <dgm:cxn modelId="{1EEF2EE0-094A-458F-8F89-B2D9F1034D69}" type="presParOf" srcId="{C0C0CFD3-90D4-4BC8-9C23-045E59433B32}" destId="{D9AAD976-62CC-4B3C-8B3D-370994D5FDE9}" srcOrd="3" destOrd="0" presId="urn:microsoft.com/office/officeart/2005/8/layout/lProcess3"/>
    <dgm:cxn modelId="{1497B672-4B4D-49E8-BB3C-FDAD59D88BD9}" type="presParOf" srcId="{C0C0CFD3-90D4-4BC8-9C23-045E59433B32}" destId="{E355CE19-D8B5-45EF-9C80-97798A75468A}" srcOrd="4" destOrd="0" presId="urn:microsoft.com/office/officeart/2005/8/layout/lProcess3"/>
    <dgm:cxn modelId="{5F8EE24C-3884-4CFB-B2AE-7A80A4AC7E8D}" type="presParOf" srcId="{A3E2E227-1B15-43A2-83CD-F31083911C80}" destId="{B8D66787-E6DE-4A96-AE1B-E6E5E2B1BE70}" srcOrd="1" destOrd="0" presId="urn:microsoft.com/office/officeart/2005/8/layout/lProcess3"/>
    <dgm:cxn modelId="{9665780B-6146-42FF-84DD-4599FE17D9D4}" type="presParOf" srcId="{A3E2E227-1B15-43A2-83CD-F31083911C80}" destId="{DEDDE6FF-2E1C-4B3E-AA98-D3ECCB6E93DC}" srcOrd="2" destOrd="0" presId="urn:microsoft.com/office/officeart/2005/8/layout/lProcess3"/>
    <dgm:cxn modelId="{BFF46577-4B78-4762-A0FF-D0529098FD55}" type="presParOf" srcId="{DEDDE6FF-2E1C-4B3E-AA98-D3ECCB6E93DC}" destId="{3C686606-8CB4-49AD-A0FF-532B61FE7D52}" srcOrd="0" destOrd="0" presId="urn:microsoft.com/office/officeart/2005/8/layout/lProcess3"/>
    <dgm:cxn modelId="{282C678E-C265-4B75-ABA8-653887C11245}" type="presParOf" srcId="{DEDDE6FF-2E1C-4B3E-AA98-D3ECCB6E93DC}" destId="{52CB54E4-27CC-4431-9122-CBB9239F86B4}" srcOrd="1" destOrd="0" presId="urn:microsoft.com/office/officeart/2005/8/layout/lProcess3"/>
    <dgm:cxn modelId="{366D7750-B133-4EB1-A91F-0B70E5E1D984}" type="presParOf" srcId="{DEDDE6FF-2E1C-4B3E-AA98-D3ECCB6E93DC}" destId="{F9C5F42F-E8FE-45C2-BAC2-FE38B04ABE35}" srcOrd="2" destOrd="0" presId="urn:microsoft.com/office/officeart/2005/8/layout/lProcess3"/>
    <dgm:cxn modelId="{C1F2B366-50D5-4470-A529-E57AE8D4CEB5}" type="presParOf" srcId="{DEDDE6FF-2E1C-4B3E-AA98-D3ECCB6E93DC}" destId="{1598CB4C-7F5E-4116-9D40-463637C023CC}" srcOrd="3" destOrd="0" presId="urn:microsoft.com/office/officeart/2005/8/layout/lProcess3"/>
    <dgm:cxn modelId="{83D099F5-906A-4877-A01B-60D01ACBAD0F}" type="presParOf" srcId="{DEDDE6FF-2E1C-4B3E-AA98-D3ECCB6E93DC}" destId="{B279D1CF-D1D1-4B90-8406-EF9C3B40A447}" srcOrd="4" destOrd="0" presId="urn:microsoft.com/office/officeart/2005/8/layout/lProcess3"/>
    <dgm:cxn modelId="{9E0AD0ED-FE32-4B0A-AF7B-CE517526CCF6}" type="presParOf" srcId="{A3E2E227-1B15-43A2-83CD-F31083911C80}" destId="{5599AD0A-2A6C-418C-A898-C1BA2530BF62}" srcOrd="3" destOrd="0" presId="urn:microsoft.com/office/officeart/2005/8/layout/lProcess3"/>
    <dgm:cxn modelId="{99C6485B-F56C-43D0-87EB-975901973E9E}" type="presParOf" srcId="{A3E2E227-1B15-43A2-83CD-F31083911C80}" destId="{0E7223B9-8249-4CA3-9F17-8FA6AF999047}" srcOrd="4" destOrd="0" presId="urn:microsoft.com/office/officeart/2005/8/layout/lProcess3"/>
    <dgm:cxn modelId="{D0094A72-3FE4-45BE-8D41-3B965775D171}" type="presParOf" srcId="{0E7223B9-8249-4CA3-9F17-8FA6AF999047}" destId="{6200DB53-C2AB-4980-82D2-715318BA5D2D}"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9E81BC-ECC2-4531-8079-0CC25CF3E01B}"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fr-FR"/>
        </a:p>
      </dgm:t>
    </dgm:pt>
    <dgm:pt modelId="{8AAFA915-DA2F-4D14-9DCE-6FE39B5D4BD4}">
      <dgm:prSet phldrT="[Texte]" custT="1"/>
      <dgm:spPr/>
      <dgm:t>
        <a:bodyPr/>
        <a:lstStyle/>
        <a:p>
          <a:pPr algn="l"/>
          <a:r>
            <a:rPr lang="fr-FR" sz="2000" b="1" dirty="0" smtClean="0"/>
            <a:t>PRISE DE CONTACT</a:t>
          </a:r>
          <a:endParaRPr lang="fr-FR" sz="2000" b="1" dirty="0"/>
        </a:p>
      </dgm:t>
    </dgm:pt>
    <dgm:pt modelId="{FE84F48F-C091-47FC-856C-F79E29DBE3C6}" type="parTrans" cxnId="{C4B6BC55-01A4-4838-8F8D-31813B3C4AED}">
      <dgm:prSet/>
      <dgm:spPr/>
      <dgm:t>
        <a:bodyPr/>
        <a:lstStyle/>
        <a:p>
          <a:pPr algn="l"/>
          <a:endParaRPr lang="fr-FR"/>
        </a:p>
      </dgm:t>
    </dgm:pt>
    <dgm:pt modelId="{584742C9-5579-463E-8B62-A3447718D066}" type="sibTrans" cxnId="{C4B6BC55-01A4-4838-8F8D-31813B3C4AED}">
      <dgm:prSet/>
      <dgm:spPr/>
      <dgm:t>
        <a:bodyPr/>
        <a:lstStyle/>
        <a:p>
          <a:pPr algn="l"/>
          <a:endParaRPr lang="fr-FR"/>
        </a:p>
      </dgm:t>
    </dgm:pt>
    <dgm:pt modelId="{E50D4B82-49FD-4EFD-9537-08E48CDEDC1E}">
      <dgm:prSet phldrT="[Texte]" custT="1"/>
      <dgm:spPr/>
      <dgm:t>
        <a:bodyPr/>
        <a:lstStyle/>
        <a:p>
          <a:pPr algn="l"/>
          <a:r>
            <a:rPr lang="fr-FR" sz="2000" dirty="0" smtClean="0"/>
            <a:t>PREPARATION DE LA MISSION</a:t>
          </a:r>
          <a:endParaRPr lang="fr-FR" sz="2000" dirty="0"/>
        </a:p>
      </dgm:t>
    </dgm:pt>
    <dgm:pt modelId="{F314F0EE-BC27-40F7-8E88-24C13F154DBE}" type="parTrans" cxnId="{2E157ED8-20CD-44A1-9982-A2A5BEF9405B}">
      <dgm:prSet/>
      <dgm:spPr/>
      <dgm:t>
        <a:bodyPr/>
        <a:lstStyle/>
        <a:p>
          <a:pPr algn="l"/>
          <a:endParaRPr lang="fr-FR"/>
        </a:p>
      </dgm:t>
    </dgm:pt>
    <dgm:pt modelId="{592BE833-411B-449A-9074-B0A2D8ED9833}" type="sibTrans" cxnId="{2E157ED8-20CD-44A1-9982-A2A5BEF9405B}">
      <dgm:prSet/>
      <dgm:spPr/>
      <dgm:t>
        <a:bodyPr/>
        <a:lstStyle/>
        <a:p>
          <a:pPr algn="l"/>
          <a:endParaRPr lang="fr-FR"/>
        </a:p>
      </dgm:t>
    </dgm:pt>
    <dgm:pt modelId="{A2E98B0C-8034-403E-98A7-8957A687B174}">
      <dgm:prSet phldrT="[Texte]" custT="1"/>
      <dgm:spPr/>
      <dgm:t>
        <a:bodyPr/>
        <a:lstStyle/>
        <a:p>
          <a:pPr algn="l"/>
          <a:r>
            <a:rPr lang="fr-FR" sz="2000" dirty="0" smtClean="0"/>
            <a:t>VISITE DANS </a:t>
          </a:r>
        </a:p>
        <a:p>
          <a:pPr algn="l"/>
          <a:r>
            <a:rPr lang="fr-FR" sz="2000" dirty="0" smtClean="0"/>
            <a:t>L’ECOLE</a:t>
          </a:r>
          <a:endParaRPr lang="fr-FR" sz="2000" dirty="0"/>
        </a:p>
      </dgm:t>
    </dgm:pt>
    <dgm:pt modelId="{B2ECED2C-BFCF-4969-B52D-351B2D614DAF}" type="parTrans" cxnId="{C6A42C96-67B7-48A4-B69D-82D7B02830B3}">
      <dgm:prSet/>
      <dgm:spPr/>
      <dgm:t>
        <a:bodyPr/>
        <a:lstStyle/>
        <a:p>
          <a:pPr algn="l"/>
          <a:endParaRPr lang="fr-FR"/>
        </a:p>
      </dgm:t>
    </dgm:pt>
    <dgm:pt modelId="{E26D8578-7FC7-4D8A-8447-9A234EC0AB3E}" type="sibTrans" cxnId="{C6A42C96-67B7-48A4-B69D-82D7B02830B3}">
      <dgm:prSet/>
      <dgm:spPr/>
      <dgm:t>
        <a:bodyPr/>
        <a:lstStyle/>
        <a:p>
          <a:pPr algn="l"/>
          <a:endParaRPr lang="fr-FR"/>
        </a:p>
      </dgm:t>
    </dgm:pt>
    <dgm:pt modelId="{6EFD3699-0534-4369-8FF8-E30BBAEFD9C6}">
      <dgm:prSet custT="1"/>
      <dgm:spPr/>
      <dgm:t>
        <a:bodyPr/>
        <a:lstStyle/>
        <a:p>
          <a:pPr algn="l"/>
          <a:r>
            <a:rPr lang="fr-FR" sz="2000" dirty="0" smtClean="0"/>
            <a:t>RESTITUTION DES 1ères CONCLUSIONS</a:t>
          </a:r>
          <a:endParaRPr lang="fr-FR" sz="2000" dirty="0"/>
        </a:p>
      </dgm:t>
    </dgm:pt>
    <dgm:pt modelId="{06BE2C56-6872-43D5-B633-50B539A4C334}" type="parTrans" cxnId="{6ECE7DDD-C626-440F-9434-0FC8E2935CBD}">
      <dgm:prSet/>
      <dgm:spPr/>
      <dgm:t>
        <a:bodyPr/>
        <a:lstStyle/>
        <a:p>
          <a:pPr algn="l"/>
          <a:endParaRPr lang="fr-FR"/>
        </a:p>
      </dgm:t>
    </dgm:pt>
    <dgm:pt modelId="{EA012659-4774-4F94-9A3D-1A0105EAE920}" type="sibTrans" cxnId="{6ECE7DDD-C626-440F-9434-0FC8E2935CBD}">
      <dgm:prSet/>
      <dgm:spPr/>
      <dgm:t>
        <a:bodyPr/>
        <a:lstStyle/>
        <a:p>
          <a:pPr algn="l"/>
          <a:endParaRPr lang="fr-FR"/>
        </a:p>
      </dgm:t>
    </dgm:pt>
    <dgm:pt modelId="{5D28EBC7-D0C5-4912-B1E2-D72CF8310F0F}">
      <dgm:prSet custT="1"/>
      <dgm:spPr/>
      <dgm:t>
        <a:bodyPr/>
        <a:lstStyle/>
        <a:p>
          <a:pPr algn="l"/>
          <a:r>
            <a:rPr lang="fr-FR" sz="2000" dirty="0" smtClean="0"/>
            <a:t>REDACTION DU RAPPORT DEFINITIF</a:t>
          </a:r>
          <a:endParaRPr lang="fr-FR" sz="2000" dirty="0"/>
        </a:p>
      </dgm:t>
    </dgm:pt>
    <dgm:pt modelId="{3D2378A8-015F-45BD-967E-38C5AEB4C9DE}" type="parTrans" cxnId="{17E6CC05-0B66-47FA-B1D6-F5A81E6BC2A5}">
      <dgm:prSet/>
      <dgm:spPr/>
      <dgm:t>
        <a:bodyPr/>
        <a:lstStyle/>
        <a:p>
          <a:pPr algn="l"/>
          <a:endParaRPr lang="fr-FR"/>
        </a:p>
      </dgm:t>
    </dgm:pt>
    <dgm:pt modelId="{9198F185-E7EC-4247-B540-A080A7FA7136}" type="sibTrans" cxnId="{17E6CC05-0B66-47FA-B1D6-F5A81E6BC2A5}">
      <dgm:prSet/>
      <dgm:spPr/>
      <dgm:t>
        <a:bodyPr/>
        <a:lstStyle/>
        <a:p>
          <a:pPr algn="l"/>
          <a:endParaRPr lang="fr-FR"/>
        </a:p>
      </dgm:t>
    </dgm:pt>
    <dgm:pt modelId="{A3E2E227-1B15-43A2-83CD-F31083911C80}" type="pres">
      <dgm:prSet presAssocID="{239E81BC-ECC2-4531-8079-0CC25CF3E01B}" presName="Name0" presStyleCnt="0">
        <dgm:presLayoutVars>
          <dgm:chPref val="3"/>
          <dgm:dir/>
          <dgm:animLvl val="lvl"/>
          <dgm:resizeHandles/>
        </dgm:presLayoutVars>
      </dgm:prSet>
      <dgm:spPr/>
      <dgm:t>
        <a:bodyPr/>
        <a:lstStyle/>
        <a:p>
          <a:endParaRPr lang="fr-FR"/>
        </a:p>
      </dgm:t>
    </dgm:pt>
    <dgm:pt modelId="{C0C0CFD3-90D4-4BC8-9C23-045E59433B32}" type="pres">
      <dgm:prSet presAssocID="{8AAFA915-DA2F-4D14-9DCE-6FE39B5D4BD4}" presName="horFlow" presStyleCnt="0"/>
      <dgm:spPr/>
    </dgm:pt>
    <dgm:pt modelId="{9F2C4630-4EF4-4736-AF5A-A18D4993F09B}" type="pres">
      <dgm:prSet presAssocID="{8AAFA915-DA2F-4D14-9DCE-6FE39B5D4BD4}" presName="bigChev" presStyleLbl="node1" presStyleIdx="0" presStyleCnt="1" custScaleX="88425" custLinFactNeighborX="-87977" custLinFactNeighborY="178"/>
      <dgm:spPr/>
      <dgm:t>
        <a:bodyPr/>
        <a:lstStyle/>
        <a:p>
          <a:endParaRPr lang="fr-FR"/>
        </a:p>
      </dgm:t>
    </dgm:pt>
    <dgm:pt modelId="{0B0882FC-2D96-4BF2-99DE-4AE48DE2404A}" type="pres">
      <dgm:prSet presAssocID="{F314F0EE-BC27-40F7-8E88-24C13F154DBE}" presName="parTrans" presStyleCnt="0"/>
      <dgm:spPr/>
    </dgm:pt>
    <dgm:pt modelId="{F61D5C2A-AE56-443E-A662-537DF88D0D4B}" type="pres">
      <dgm:prSet presAssocID="{E50D4B82-49FD-4EFD-9537-08E48CDEDC1E}" presName="node" presStyleLbl="alignAccFollowNode1" presStyleIdx="0" presStyleCnt="4" custScaleX="134062" custLinFactNeighborX="-44137" custLinFactNeighborY="-4021">
        <dgm:presLayoutVars>
          <dgm:bulletEnabled val="1"/>
        </dgm:presLayoutVars>
      </dgm:prSet>
      <dgm:spPr/>
      <dgm:t>
        <a:bodyPr/>
        <a:lstStyle/>
        <a:p>
          <a:endParaRPr lang="fr-FR"/>
        </a:p>
      </dgm:t>
    </dgm:pt>
    <dgm:pt modelId="{D9AAD976-62CC-4B3C-8B3D-370994D5FDE9}" type="pres">
      <dgm:prSet presAssocID="{592BE833-411B-449A-9074-B0A2D8ED9833}" presName="sibTrans" presStyleCnt="0"/>
      <dgm:spPr/>
    </dgm:pt>
    <dgm:pt modelId="{E355CE19-D8B5-45EF-9C80-97798A75468A}" type="pres">
      <dgm:prSet presAssocID="{A2E98B0C-8034-403E-98A7-8957A687B174}" presName="node" presStyleLbl="alignAccFollowNode1" presStyleIdx="1" presStyleCnt="4" custScaleX="117539" custLinFactNeighborX="-41898" custLinFactNeighborY="-1862">
        <dgm:presLayoutVars>
          <dgm:bulletEnabled val="1"/>
        </dgm:presLayoutVars>
      </dgm:prSet>
      <dgm:spPr/>
      <dgm:t>
        <a:bodyPr/>
        <a:lstStyle/>
        <a:p>
          <a:endParaRPr lang="fr-FR"/>
        </a:p>
      </dgm:t>
    </dgm:pt>
    <dgm:pt modelId="{4DB2DCD3-89E1-498A-A525-F115436761B8}" type="pres">
      <dgm:prSet presAssocID="{E26D8578-7FC7-4D8A-8447-9A234EC0AB3E}" presName="sibTrans" presStyleCnt="0"/>
      <dgm:spPr/>
    </dgm:pt>
    <dgm:pt modelId="{B713DD63-79B9-4E87-96D1-F5A472F93C73}" type="pres">
      <dgm:prSet presAssocID="{6EFD3699-0534-4369-8FF8-E30BBAEFD9C6}" presName="node" presStyleLbl="alignAccFollowNode1" presStyleIdx="2" presStyleCnt="4" custScaleX="131409" custLinFactNeighborX="-21015" custLinFactNeighborY="-2038">
        <dgm:presLayoutVars>
          <dgm:bulletEnabled val="1"/>
        </dgm:presLayoutVars>
      </dgm:prSet>
      <dgm:spPr/>
      <dgm:t>
        <a:bodyPr/>
        <a:lstStyle/>
        <a:p>
          <a:endParaRPr lang="fr-FR"/>
        </a:p>
      </dgm:t>
    </dgm:pt>
    <dgm:pt modelId="{D0BD5F68-62F3-4F98-92E0-E7E5E41F00C3}" type="pres">
      <dgm:prSet presAssocID="{EA012659-4774-4F94-9A3D-1A0105EAE920}" presName="sibTrans" presStyleCnt="0"/>
      <dgm:spPr/>
    </dgm:pt>
    <dgm:pt modelId="{A27D4146-BADE-4A93-B611-D845F5D59FA9}" type="pres">
      <dgm:prSet presAssocID="{5D28EBC7-D0C5-4912-B1E2-D72CF8310F0F}" presName="node" presStyleLbl="alignAccFollowNode1" presStyleIdx="3" presStyleCnt="4" custScaleX="157306">
        <dgm:presLayoutVars>
          <dgm:bulletEnabled val="1"/>
        </dgm:presLayoutVars>
      </dgm:prSet>
      <dgm:spPr/>
      <dgm:t>
        <a:bodyPr/>
        <a:lstStyle/>
        <a:p>
          <a:endParaRPr lang="fr-FR"/>
        </a:p>
      </dgm:t>
    </dgm:pt>
  </dgm:ptLst>
  <dgm:cxnLst>
    <dgm:cxn modelId="{6ECE7DDD-C626-440F-9434-0FC8E2935CBD}" srcId="{8AAFA915-DA2F-4D14-9DCE-6FE39B5D4BD4}" destId="{6EFD3699-0534-4369-8FF8-E30BBAEFD9C6}" srcOrd="2" destOrd="0" parTransId="{06BE2C56-6872-43D5-B633-50B539A4C334}" sibTransId="{EA012659-4774-4F94-9A3D-1A0105EAE920}"/>
    <dgm:cxn modelId="{4466CDCE-5326-471F-A6E7-B6BB7EF921B6}" type="presOf" srcId="{A2E98B0C-8034-403E-98A7-8957A687B174}" destId="{E355CE19-D8B5-45EF-9C80-97798A75468A}" srcOrd="0" destOrd="0" presId="urn:microsoft.com/office/officeart/2005/8/layout/lProcess3"/>
    <dgm:cxn modelId="{C82C1764-AD42-4836-B14C-6E60A1BB5F9D}" type="presOf" srcId="{8AAFA915-DA2F-4D14-9DCE-6FE39B5D4BD4}" destId="{9F2C4630-4EF4-4736-AF5A-A18D4993F09B}" srcOrd="0" destOrd="0" presId="urn:microsoft.com/office/officeart/2005/8/layout/lProcess3"/>
    <dgm:cxn modelId="{9E37C8AE-B1BB-4858-BB74-8F42FE195724}" type="presOf" srcId="{239E81BC-ECC2-4531-8079-0CC25CF3E01B}" destId="{A3E2E227-1B15-43A2-83CD-F31083911C80}" srcOrd="0" destOrd="0" presId="urn:microsoft.com/office/officeart/2005/8/layout/lProcess3"/>
    <dgm:cxn modelId="{2E157ED8-20CD-44A1-9982-A2A5BEF9405B}" srcId="{8AAFA915-DA2F-4D14-9DCE-6FE39B5D4BD4}" destId="{E50D4B82-49FD-4EFD-9537-08E48CDEDC1E}" srcOrd="0" destOrd="0" parTransId="{F314F0EE-BC27-40F7-8E88-24C13F154DBE}" sibTransId="{592BE833-411B-449A-9074-B0A2D8ED9833}"/>
    <dgm:cxn modelId="{C4B6BC55-01A4-4838-8F8D-31813B3C4AED}" srcId="{239E81BC-ECC2-4531-8079-0CC25CF3E01B}" destId="{8AAFA915-DA2F-4D14-9DCE-6FE39B5D4BD4}" srcOrd="0" destOrd="0" parTransId="{FE84F48F-C091-47FC-856C-F79E29DBE3C6}" sibTransId="{584742C9-5579-463E-8B62-A3447718D066}"/>
    <dgm:cxn modelId="{6A02FC55-7414-4C50-AB4F-97BD853C2E19}" type="presOf" srcId="{E50D4B82-49FD-4EFD-9537-08E48CDEDC1E}" destId="{F61D5C2A-AE56-443E-A662-537DF88D0D4B}" srcOrd="0" destOrd="0" presId="urn:microsoft.com/office/officeart/2005/8/layout/lProcess3"/>
    <dgm:cxn modelId="{17E6CC05-0B66-47FA-B1D6-F5A81E6BC2A5}" srcId="{8AAFA915-DA2F-4D14-9DCE-6FE39B5D4BD4}" destId="{5D28EBC7-D0C5-4912-B1E2-D72CF8310F0F}" srcOrd="3" destOrd="0" parTransId="{3D2378A8-015F-45BD-967E-38C5AEB4C9DE}" sibTransId="{9198F185-E7EC-4247-B540-A080A7FA7136}"/>
    <dgm:cxn modelId="{53EAE6B2-EEB3-4E3C-B7BB-584E48B9D815}" type="presOf" srcId="{6EFD3699-0534-4369-8FF8-E30BBAEFD9C6}" destId="{B713DD63-79B9-4E87-96D1-F5A472F93C73}" srcOrd="0" destOrd="0" presId="urn:microsoft.com/office/officeart/2005/8/layout/lProcess3"/>
    <dgm:cxn modelId="{C6A42C96-67B7-48A4-B69D-82D7B02830B3}" srcId="{8AAFA915-DA2F-4D14-9DCE-6FE39B5D4BD4}" destId="{A2E98B0C-8034-403E-98A7-8957A687B174}" srcOrd="1" destOrd="0" parTransId="{B2ECED2C-BFCF-4969-B52D-351B2D614DAF}" sibTransId="{E26D8578-7FC7-4D8A-8447-9A234EC0AB3E}"/>
    <dgm:cxn modelId="{2A280230-55CB-4147-B44B-16FC762D2F99}" type="presOf" srcId="{5D28EBC7-D0C5-4912-B1E2-D72CF8310F0F}" destId="{A27D4146-BADE-4A93-B611-D845F5D59FA9}" srcOrd="0" destOrd="0" presId="urn:microsoft.com/office/officeart/2005/8/layout/lProcess3"/>
    <dgm:cxn modelId="{9DB4E4EC-7E8D-409B-83EC-91DADCDE1043}" type="presParOf" srcId="{A3E2E227-1B15-43A2-83CD-F31083911C80}" destId="{C0C0CFD3-90D4-4BC8-9C23-045E59433B32}" srcOrd="0" destOrd="0" presId="urn:microsoft.com/office/officeart/2005/8/layout/lProcess3"/>
    <dgm:cxn modelId="{1A53BBCC-2BDC-4296-827E-F90C9B9B906B}" type="presParOf" srcId="{C0C0CFD3-90D4-4BC8-9C23-045E59433B32}" destId="{9F2C4630-4EF4-4736-AF5A-A18D4993F09B}" srcOrd="0" destOrd="0" presId="urn:microsoft.com/office/officeart/2005/8/layout/lProcess3"/>
    <dgm:cxn modelId="{CA83ADAE-20F2-4E5A-B63C-7F378AC3ED0F}" type="presParOf" srcId="{C0C0CFD3-90D4-4BC8-9C23-045E59433B32}" destId="{0B0882FC-2D96-4BF2-99DE-4AE48DE2404A}" srcOrd="1" destOrd="0" presId="urn:microsoft.com/office/officeart/2005/8/layout/lProcess3"/>
    <dgm:cxn modelId="{5B68FD3E-8FBF-444B-B6BA-7BD2303CFC7D}" type="presParOf" srcId="{C0C0CFD3-90D4-4BC8-9C23-045E59433B32}" destId="{F61D5C2A-AE56-443E-A662-537DF88D0D4B}" srcOrd="2" destOrd="0" presId="urn:microsoft.com/office/officeart/2005/8/layout/lProcess3"/>
    <dgm:cxn modelId="{1EEF2EE0-094A-458F-8F89-B2D9F1034D69}" type="presParOf" srcId="{C0C0CFD3-90D4-4BC8-9C23-045E59433B32}" destId="{D9AAD976-62CC-4B3C-8B3D-370994D5FDE9}" srcOrd="3" destOrd="0" presId="urn:microsoft.com/office/officeart/2005/8/layout/lProcess3"/>
    <dgm:cxn modelId="{1497B672-4B4D-49E8-BB3C-FDAD59D88BD9}" type="presParOf" srcId="{C0C0CFD3-90D4-4BC8-9C23-045E59433B32}" destId="{E355CE19-D8B5-45EF-9C80-97798A75468A}" srcOrd="4" destOrd="0" presId="urn:microsoft.com/office/officeart/2005/8/layout/lProcess3"/>
    <dgm:cxn modelId="{0D99B840-6F24-42F9-B598-887D7E9EE839}" type="presParOf" srcId="{C0C0CFD3-90D4-4BC8-9C23-045E59433B32}" destId="{4DB2DCD3-89E1-498A-A525-F115436761B8}" srcOrd="5" destOrd="0" presId="urn:microsoft.com/office/officeart/2005/8/layout/lProcess3"/>
    <dgm:cxn modelId="{0344C200-D8C4-42E9-BBF7-DEB01AAE0A41}" type="presParOf" srcId="{C0C0CFD3-90D4-4BC8-9C23-045E59433B32}" destId="{B713DD63-79B9-4E87-96D1-F5A472F93C73}" srcOrd="6" destOrd="0" presId="urn:microsoft.com/office/officeart/2005/8/layout/lProcess3"/>
    <dgm:cxn modelId="{ABC03933-EF9E-412F-9DFD-E9BBA8E2904F}" type="presParOf" srcId="{C0C0CFD3-90D4-4BC8-9C23-045E59433B32}" destId="{D0BD5F68-62F3-4F98-92E0-E7E5E41F00C3}" srcOrd="7" destOrd="0" presId="urn:microsoft.com/office/officeart/2005/8/layout/lProcess3"/>
    <dgm:cxn modelId="{E18B5548-3659-4A1E-8047-6B2ECEF1CEA9}" type="presParOf" srcId="{C0C0CFD3-90D4-4BC8-9C23-045E59433B32}" destId="{A27D4146-BADE-4A93-B611-D845F5D59FA9}" srcOrd="8"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C4630-4EF4-4736-AF5A-A18D4993F09B}">
      <dsp:nvSpPr>
        <dsp:cNvPr id="0" name=""/>
        <dsp:cNvSpPr/>
      </dsp:nvSpPr>
      <dsp:spPr>
        <a:xfrm>
          <a:off x="1078106" y="1780"/>
          <a:ext cx="3330134" cy="1332053"/>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fr-FR" sz="1800" kern="1200" dirty="0" smtClean="0"/>
            <a:t>PRESENTATION DE LA DEMARCHE</a:t>
          </a:r>
          <a:endParaRPr lang="fr-FR" sz="1800" kern="1200" dirty="0"/>
        </a:p>
      </dsp:txBody>
      <dsp:txXfrm>
        <a:off x="1744133" y="1780"/>
        <a:ext cx="1998081" cy="1332053"/>
      </dsp:txXfrm>
    </dsp:sp>
    <dsp:sp modelId="{F61D5C2A-AE56-443E-A662-537DF88D0D4B}">
      <dsp:nvSpPr>
        <dsp:cNvPr id="0" name=""/>
        <dsp:cNvSpPr/>
      </dsp:nvSpPr>
      <dsp:spPr>
        <a:xfrm>
          <a:off x="3975323" y="115004"/>
          <a:ext cx="2764011" cy="1105604"/>
        </a:xfrm>
        <a:prstGeom prst="chevron">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fr-FR" sz="1500" kern="1200" dirty="0"/>
            <a:t>Présentation globale de la démarche d’évaluation avec la municipalité</a:t>
          </a:r>
        </a:p>
      </dsp:txBody>
      <dsp:txXfrm>
        <a:off x="4528125" y="115004"/>
        <a:ext cx="1658407" cy="1105604"/>
      </dsp:txXfrm>
    </dsp:sp>
    <dsp:sp modelId="{E355CE19-D8B5-45EF-9C80-97798A75468A}">
      <dsp:nvSpPr>
        <dsp:cNvPr id="0" name=""/>
        <dsp:cNvSpPr/>
      </dsp:nvSpPr>
      <dsp:spPr>
        <a:xfrm>
          <a:off x="6352373" y="115004"/>
          <a:ext cx="2764011" cy="1105604"/>
        </a:xfrm>
        <a:prstGeom prst="chevron">
          <a:avLst/>
        </a:prstGeom>
        <a:solidFill>
          <a:schemeClr val="accent2">
            <a:tint val="40000"/>
            <a:alpha val="90000"/>
            <a:hueOff val="82399"/>
            <a:satOff val="-7939"/>
            <a:lumOff val="-837"/>
            <a:alphaOff val="0"/>
          </a:schemeClr>
        </a:solidFill>
        <a:ln w="15875" cap="flat" cmpd="sng" algn="ctr">
          <a:solidFill>
            <a:schemeClr val="accent2">
              <a:tint val="40000"/>
              <a:alpha val="90000"/>
              <a:hueOff val="82399"/>
              <a:satOff val="-7939"/>
              <a:lumOff val="-8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fr-FR" sz="1500" kern="1200" dirty="0"/>
            <a:t>Présentation de la démarche d’auto-évaluation à l’équipe d’école</a:t>
          </a:r>
        </a:p>
      </dsp:txBody>
      <dsp:txXfrm>
        <a:off x="6905175" y="115004"/>
        <a:ext cx="1658407" cy="1105604"/>
      </dsp:txXfrm>
    </dsp:sp>
    <dsp:sp modelId="{3C686606-8CB4-49AD-A0FF-532B61FE7D52}">
      <dsp:nvSpPr>
        <dsp:cNvPr id="0" name=""/>
        <dsp:cNvSpPr/>
      </dsp:nvSpPr>
      <dsp:spPr>
        <a:xfrm>
          <a:off x="1078106" y="1520321"/>
          <a:ext cx="3330134" cy="1332053"/>
        </a:xfrm>
        <a:prstGeom prst="chevron">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fr-FR" sz="1800" kern="1200" dirty="0" smtClean="0"/>
            <a:t>TEMPS CONSACRE A L’AUTOEVALUATION</a:t>
          </a:r>
          <a:endParaRPr lang="fr-FR" sz="1800" kern="1200" dirty="0"/>
        </a:p>
      </dsp:txBody>
      <dsp:txXfrm>
        <a:off x="1744133" y="1520321"/>
        <a:ext cx="1998081" cy="1332053"/>
      </dsp:txXfrm>
    </dsp:sp>
    <dsp:sp modelId="{F9C5F42F-E8FE-45C2-BAC2-FE38B04ABE35}">
      <dsp:nvSpPr>
        <dsp:cNvPr id="0" name=""/>
        <dsp:cNvSpPr/>
      </dsp:nvSpPr>
      <dsp:spPr>
        <a:xfrm>
          <a:off x="3975323" y="1633546"/>
          <a:ext cx="2764011" cy="1105604"/>
        </a:xfrm>
        <a:prstGeom prst="chevron">
          <a:avLst/>
        </a:prstGeom>
        <a:solidFill>
          <a:schemeClr val="accent2">
            <a:tint val="40000"/>
            <a:alpha val="90000"/>
            <a:hueOff val="164799"/>
            <a:satOff val="-15877"/>
            <a:lumOff val="-1674"/>
            <a:alphaOff val="0"/>
          </a:schemeClr>
        </a:solidFill>
        <a:ln w="15875" cap="flat" cmpd="sng" algn="ctr">
          <a:solidFill>
            <a:schemeClr val="accent2">
              <a:tint val="40000"/>
              <a:alpha val="90000"/>
              <a:hueOff val="164799"/>
              <a:satOff val="-15877"/>
              <a:lumOff val="-16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fr-FR" sz="1500" kern="1200" dirty="0"/>
            <a:t>Présentation du contexte interne et externe </a:t>
          </a:r>
        </a:p>
      </dsp:txBody>
      <dsp:txXfrm>
        <a:off x="4528125" y="1633546"/>
        <a:ext cx="1658407" cy="1105604"/>
      </dsp:txXfrm>
    </dsp:sp>
    <dsp:sp modelId="{B279D1CF-D1D1-4B90-8406-EF9C3B40A447}">
      <dsp:nvSpPr>
        <dsp:cNvPr id="0" name=""/>
        <dsp:cNvSpPr/>
      </dsp:nvSpPr>
      <dsp:spPr>
        <a:xfrm>
          <a:off x="6352373" y="1633546"/>
          <a:ext cx="2764011" cy="1105604"/>
        </a:xfrm>
        <a:prstGeom prst="chevron">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fr-FR" sz="1500" kern="1200" dirty="0" smtClean="0"/>
            <a:t>Commissions :</a:t>
          </a:r>
        </a:p>
        <a:p>
          <a:pPr lvl="0" algn="ctr" defTabSz="666750">
            <a:lnSpc>
              <a:spcPct val="90000"/>
            </a:lnSpc>
            <a:spcBef>
              <a:spcPct val="0"/>
            </a:spcBef>
            <a:spcAft>
              <a:spcPct val="35000"/>
            </a:spcAft>
          </a:pPr>
          <a:r>
            <a:rPr lang="fr-FR" sz="1500" kern="1200" dirty="0" smtClean="0"/>
            <a:t>- Pluri catégorielles</a:t>
          </a:r>
        </a:p>
        <a:p>
          <a:pPr lvl="0" algn="ctr" defTabSz="666750">
            <a:lnSpc>
              <a:spcPct val="90000"/>
            </a:lnSpc>
            <a:spcBef>
              <a:spcPct val="0"/>
            </a:spcBef>
            <a:spcAft>
              <a:spcPct val="35000"/>
            </a:spcAft>
          </a:pPr>
          <a:r>
            <a:rPr lang="fr-FR" sz="1500" kern="1200" dirty="0" smtClean="0"/>
            <a:t>- Equipe pédagogique</a:t>
          </a:r>
          <a:endParaRPr lang="fr-FR" sz="1500" kern="1200" dirty="0"/>
        </a:p>
      </dsp:txBody>
      <dsp:txXfrm>
        <a:off x="6905175" y="1633546"/>
        <a:ext cx="1658407" cy="1105604"/>
      </dsp:txXfrm>
    </dsp:sp>
    <dsp:sp modelId="{6200DB53-C2AB-4980-82D2-715318BA5D2D}">
      <dsp:nvSpPr>
        <dsp:cNvPr id="0" name=""/>
        <dsp:cNvSpPr/>
      </dsp:nvSpPr>
      <dsp:spPr>
        <a:xfrm>
          <a:off x="1078106" y="3038862"/>
          <a:ext cx="3330134" cy="1332053"/>
        </a:xfrm>
        <a:prstGeom prst="chevron">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fr-FR" sz="1800" kern="1200" dirty="0" smtClean="0"/>
            <a:t>FINALISATION ET REDACTION DU RAPPORT D’AUTOEVALUATION</a:t>
          </a:r>
          <a:endParaRPr lang="fr-FR" sz="1800" kern="1200" dirty="0"/>
        </a:p>
      </dsp:txBody>
      <dsp:txXfrm>
        <a:off x="1744133" y="3038862"/>
        <a:ext cx="1998081" cy="1332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C4630-4EF4-4736-AF5A-A18D4993F09B}">
      <dsp:nvSpPr>
        <dsp:cNvPr id="0" name=""/>
        <dsp:cNvSpPr/>
      </dsp:nvSpPr>
      <dsp:spPr>
        <a:xfrm>
          <a:off x="0" y="1728988"/>
          <a:ext cx="2029325" cy="917987"/>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l" defTabSz="889000">
            <a:lnSpc>
              <a:spcPct val="90000"/>
            </a:lnSpc>
            <a:spcBef>
              <a:spcPct val="0"/>
            </a:spcBef>
            <a:spcAft>
              <a:spcPct val="35000"/>
            </a:spcAft>
          </a:pPr>
          <a:r>
            <a:rPr lang="fr-FR" sz="2000" b="1" kern="1200" dirty="0" smtClean="0"/>
            <a:t>PRISE DE CONTACT</a:t>
          </a:r>
          <a:endParaRPr lang="fr-FR" sz="2000" b="1" kern="1200" dirty="0"/>
        </a:p>
      </dsp:txBody>
      <dsp:txXfrm>
        <a:off x="458994" y="1728988"/>
        <a:ext cx="1111338" cy="917987"/>
      </dsp:txXfrm>
    </dsp:sp>
    <dsp:sp modelId="{F61D5C2A-AE56-443E-A662-537DF88D0D4B}">
      <dsp:nvSpPr>
        <dsp:cNvPr id="0" name=""/>
        <dsp:cNvSpPr/>
      </dsp:nvSpPr>
      <dsp:spPr>
        <a:xfrm>
          <a:off x="1617173" y="1774746"/>
          <a:ext cx="2553644" cy="761929"/>
        </a:xfrm>
        <a:prstGeom prst="chevron">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l" defTabSz="889000">
            <a:lnSpc>
              <a:spcPct val="90000"/>
            </a:lnSpc>
            <a:spcBef>
              <a:spcPct val="0"/>
            </a:spcBef>
            <a:spcAft>
              <a:spcPct val="35000"/>
            </a:spcAft>
          </a:pPr>
          <a:r>
            <a:rPr lang="fr-FR" sz="2000" kern="1200" dirty="0" smtClean="0"/>
            <a:t>PREPARATION DE LA MISSION</a:t>
          </a:r>
          <a:endParaRPr lang="fr-FR" sz="2000" kern="1200" dirty="0"/>
        </a:p>
      </dsp:txBody>
      <dsp:txXfrm>
        <a:off x="1998138" y="1774746"/>
        <a:ext cx="1791715" cy="761929"/>
      </dsp:txXfrm>
    </dsp:sp>
    <dsp:sp modelId="{E355CE19-D8B5-45EF-9C80-97798A75468A}">
      <dsp:nvSpPr>
        <dsp:cNvPr id="0" name=""/>
        <dsp:cNvSpPr/>
      </dsp:nvSpPr>
      <dsp:spPr>
        <a:xfrm>
          <a:off x="3910113" y="1791196"/>
          <a:ext cx="2238910" cy="761929"/>
        </a:xfrm>
        <a:prstGeom prst="chevron">
          <a:avLst/>
        </a:prstGeom>
        <a:solidFill>
          <a:schemeClr val="accent2">
            <a:tint val="40000"/>
            <a:alpha val="90000"/>
            <a:hueOff val="82399"/>
            <a:satOff val="-7939"/>
            <a:lumOff val="-837"/>
            <a:alphaOff val="0"/>
          </a:schemeClr>
        </a:solidFill>
        <a:ln w="15875" cap="flat" cmpd="sng" algn="ctr">
          <a:solidFill>
            <a:schemeClr val="accent2">
              <a:tint val="40000"/>
              <a:alpha val="90000"/>
              <a:hueOff val="82399"/>
              <a:satOff val="-7939"/>
              <a:lumOff val="-8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l" defTabSz="889000">
            <a:lnSpc>
              <a:spcPct val="90000"/>
            </a:lnSpc>
            <a:spcBef>
              <a:spcPct val="0"/>
            </a:spcBef>
            <a:spcAft>
              <a:spcPct val="35000"/>
            </a:spcAft>
          </a:pPr>
          <a:r>
            <a:rPr lang="fr-FR" sz="2000" kern="1200" dirty="0" smtClean="0"/>
            <a:t>VISITE DANS </a:t>
          </a:r>
        </a:p>
        <a:p>
          <a:pPr lvl="0" algn="l" defTabSz="889000">
            <a:lnSpc>
              <a:spcPct val="90000"/>
            </a:lnSpc>
            <a:spcBef>
              <a:spcPct val="0"/>
            </a:spcBef>
            <a:spcAft>
              <a:spcPct val="35000"/>
            </a:spcAft>
          </a:pPr>
          <a:r>
            <a:rPr lang="fr-FR" sz="2000" kern="1200" dirty="0" smtClean="0"/>
            <a:t>L’ECOLE</a:t>
          </a:r>
          <a:endParaRPr lang="fr-FR" sz="2000" kern="1200" dirty="0"/>
        </a:p>
      </dsp:txBody>
      <dsp:txXfrm>
        <a:off x="4291078" y="1791196"/>
        <a:ext cx="1476981" cy="761929"/>
      </dsp:txXfrm>
    </dsp:sp>
    <dsp:sp modelId="{B713DD63-79B9-4E87-96D1-F5A472F93C73}">
      <dsp:nvSpPr>
        <dsp:cNvPr id="0" name=""/>
        <dsp:cNvSpPr/>
      </dsp:nvSpPr>
      <dsp:spPr>
        <a:xfrm>
          <a:off x="5938038" y="1789855"/>
          <a:ext cx="2503109" cy="761929"/>
        </a:xfrm>
        <a:prstGeom prst="chevron">
          <a:avLst/>
        </a:prstGeom>
        <a:solidFill>
          <a:schemeClr val="accent2">
            <a:tint val="40000"/>
            <a:alpha val="90000"/>
            <a:hueOff val="164799"/>
            <a:satOff val="-15877"/>
            <a:lumOff val="-1674"/>
            <a:alphaOff val="0"/>
          </a:schemeClr>
        </a:solidFill>
        <a:ln w="15875" cap="flat" cmpd="sng" algn="ctr">
          <a:solidFill>
            <a:schemeClr val="accent2">
              <a:tint val="40000"/>
              <a:alpha val="90000"/>
              <a:hueOff val="164799"/>
              <a:satOff val="-15877"/>
              <a:lumOff val="-16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l" defTabSz="889000">
            <a:lnSpc>
              <a:spcPct val="90000"/>
            </a:lnSpc>
            <a:spcBef>
              <a:spcPct val="0"/>
            </a:spcBef>
            <a:spcAft>
              <a:spcPct val="35000"/>
            </a:spcAft>
          </a:pPr>
          <a:r>
            <a:rPr lang="fr-FR" sz="2000" kern="1200" dirty="0" smtClean="0"/>
            <a:t>RESTITUTION DES 1ères CONCLUSIONS</a:t>
          </a:r>
          <a:endParaRPr lang="fr-FR" sz="2000" kern="1200" dirty="0"/>
        </a:p>
      </dsp:txBody>
      <dsp:txXfrm>
        <a:off x="6319003" y="1789855"/>
        <a:ext cx="1741180" cy="761929"/>
      </dsp:txXfrm>
    </dsp:sp>
    <dsp:sp modelId="{A27D4146-BADE-4A93-B611-D845F5D59FA9}">
      <dsp:nvSpPr>
        <dsp:cNvPr id="0" name=""/>
        <dsp:cNvSpPr/>
      </dsp:nvSpPr>
      <dsp:spPr>
        <a:xfrm>
          <a:off x="8230515" y="1805383"/>
          <a:ext cx="2996402" cy="761929"/>
        </a:xfrm>
        <a:prstGeom prst="chevron">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l" defTabSz="889000">
            <a:lnSpc>
              <a:spcPct val="90000"/>
            </a:lnSpc>
            <a:spcBef>
              <a:spcPct val="0"/>
            </a:spcBef>
            <a:spcAft>
              <a:spcPct val="35000"/>
            </a:spcAft>
          </a:pPr>
          <a:r>
            <a:rPr lang="fr-FR" sz="2000" kern="1200" dirty="0" smtClean="0"/>
            <a:t>REDACTION DU RAPPORT DEFINITIF</a:t>
          </a:r>
          <a:endParaRPr lang="fr-FR" sz="2000" kern="1200" dirty="0"/>
        </a:p>
      </dsp:txBody>
      <dsp:txXfrm>
        <a:off x="8611480" y="1805383"/>
        <a:ext cx="2234473" cy="76192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05FAD-6574-4D01-ABD3-386DDF3970EE}" type="datetimeFigureOut">
              <a:rPr lang="fr-FR" smtClean="0"/>
              <a:t>21/09/2023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1B46B-EF3D-4666-9113-CFC4EF958C32}" type="slidenum">
              <a:rPr lang="fr-FR" smtClean="0"/>
              <a:t>‹N°›</a:t>
            </a:fld>
            <a:endParaRPr lang="fr-FR"/>
          </a:p>
        </p:txBody>
      </p:sp>
    </p:spTree>
    <p:extLst>
      <p:ext uri="{BB962C8B-B14F-4D97-AF65-F5344CB8AC3E}">
        <p14:creationId xmlns:p14="http://schemas.microsoft.com/office/powerpoint/2010/main" val="938775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6C9BC1B-45A7-4DB0-A0A4-5B99C13E1587}" type="slidenum">
              <a:rPr lang="fr-FR" smtClean="0"/>
              <a:t>39</a:t>
            </a:fld>
            <a:endParaRPr lang="fr-FR"/>
          </a:p>
        </p:txBody>
      </p:sp>
    </p:spTree>
    <p:extLst>
      <p:ext uri="{BB962C8B-B14F-4D97-AF65-F5344CB8AC3E}">
        <p14:creationId xmlns:p14="http://schemas.microsoft.com/office/powerpoint/2010/main" val="3083512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1C624E19-215A-4325-ADF4-E7B2C1ED8610}"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E41301-0866-4285-9D37-2AFBE16DCCEB}"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40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C624E19-215A-4325-ADF4-E7B2C1ED8610}"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E41301-0866-4285-9D37-2AFBE16DCCEB}" type="slidenum">
              <a:rPr lang="fr-FR" smtClean="0"/>
              <a:t>‹N°›</a:t>
            </a:fld>
            <a:endParaRPr lang="fr-FR"/>
          </a:p>
        </p:txBody>
      </p:sp>
    </p:spTree>
    <p:extLst>
      <p:ext uri="{BB962C8B-B14F-4D97-AF65-F5344CB8AC3E}">
        <p14:creationId xmlns:p14="http://schemas.microsoft.com/office/powerpoint/2010/main" val="352460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C624E19-215A-4325-ADF4-E7B2C1ED8610}"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E41301-0866-4285-9D37-2AFBE16DCCEB}" type="slidenum">
              <a:rPr lang="fr-FR" smtClean="0"/>
              <a:t>‹N°›</a:t>
            </a:fld>
            <a:endParaRPr lang="fr-FR"/>
          </a:p>
        </p:txBody>
      </p:sp>
    </p:spTree>
    <p:extLst>
      <p:ext uri="{BB962C8B-B14F-4D97-AF65-F5344CB8AC3E}">
        <p14:creationId xmlns:p14="http://schemas.microsoft.com/office/powerpoint/2010/main" val="74751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C624E19-215A-4325-ADF4-E7B2C1ED8610}"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E41301-0866-4285-9D37-2AFBE16DCCEB}" type="slidenum">
              <a:rPr lang="fr-FR" smtClean="0"/>
              <a:t>‹N°›</a:t>
            </a:fld>
            <a:endParaRPr lang="fr-FR"/>
          </a:p>
        </p:txBody>
      </p:sp>
    </p:spTree>
    <p:extLst>
      <p:ext uri="{BB962C8B-B14F-4D97-AF65-F5344CB8AC3E}">
        <p14:creationId xmlns:p14="http://schemas.microsoft.com/office/powerpoint/2010/main" val="334826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C624E19-215A-4325-ADF4-E7B2C1ED8610}"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E41301-0866-4285-9D37-2AFBE16DCCEB}"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592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C624E19-215A-4325-ADF4-E7B2C1ED8610}"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DE41301-0866-4285-9D37-2AFBE16DCCEB}" type="slidenum">
              <a:rPr lang="fr-FR" smtClean="0"/>
              <a:t>‹N°›</a:t>
            </a:fld>
            <a:endParaRPr lang="fr-FR"/>
          </a:p>
        </p:txBody>
      </p:sp>
    </p:spTree>
    <p:extLst>
      <p:ext uri="{BB962C8B-B14F-4D97-AF65-F5344CB8AC3E}">
        <p14:creationId xmlns:p14="http://schemas.microsoft.com/office/powerpoint/2010/main" val="142356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C624E19-215A-4325-ADF4-E7B2C1ED8610}" type="datetimeFigureOut">
              <a:rPr lang="fr-FR" smtClean="0"/>
              <a:t>21/09/2023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DE41301-0866-4285-9D37-2AFBE16DCCEB}" type="slidenum">
              <a:rPr lang="fr-FR" smtClean="0"/>
              <a:t>‹N°›</a:t>
            </a:fld>
            <a:endParaRPr lang="fr-FR"/>
          </a:p>
        </p:txBody>
      </p:sp>
    </p:spTree>
    <p:extLst>
      <p:ext uri="{BB962C8B-B14F-4D97-AF65-F5344CB8AC3E}">
        <p14:creationId xmlns:p14="http://schemas.microsoft.com/office/powerpoint/2010/main" val="1508488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C624E19-215A-4325-ADF4-E7B2C1ED8610}" type="datetimeFigureOut">
              <a:rPr lang="fr-FR" smtClean="0"/>
              <a:t>21/09/2023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DE41301-0866-4285-9D37-2AFBE16DCCEB}" type="slidenum">
              <a:rPr lang="fr-FR" smtClean="0"/>
              <a:t>‹N°›</a:t>
            </a:fld>
            <a:endParaRPr lang="fr-FR"/>
          </a:p>
        </p:txBody>
      </p:sp>
    </p:spTree>
    <p:extLst>
      <p:ext uri="{BB962C8B-B14F-4D97-AF65-F5344CB8AC3E}">
        <p14:creationId xmlns:p14="http://schemas.microsoft.com/office/powerpoint/2010/main" val="409735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C624E19-215A-4325-ADF4-E7B2C1ED8610}" type="datetimeFigureOut">
              <a:rPr lang="fr-FR" smtClean="0"/>
              <a:t>21/09/2023</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CDE41301-0866-4285-9D37-2AFBE16DCCEB}" type="slidenum">
              <a:rPr lang="fr-FR" smtClean="0"/>
              <a:t>‹N°›</a:t>
            </a:fld>
            <a:endParaRPr lang="fr-FR"/>
          </a:p>
        </p:txBody>
      </p:sp>
    </p:spTree>
    <p:extLst>
      <p:ext uri="{BB962C8B-B14F-4D97-AF65-F5344CB8AC3E}">
        <p14:creationId xmlns:p14="http://schemas.microsoft.com/office/powerpoint/2010/main" val="237137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C624E19-215A-4325-ADF4-E7B2C1ED8610}" type="datetimeFigureOut">
              <a:rPr lang="fr-FR" smtClean="0"/>
              <a:t>21/09/2023</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DE41301-0866-4285-9D37-2AFBE16DCCEB}" type="slidenum">
              <a:rPr lang="fr-FR" smtClean="0"/>
              <a:t>‹N°›</a:t>
            </a:fld>
            <a:endParaRPr lang="fr-FR"/>
          </a:p>
        </p:txBody>
      </p:sp>
    </p:spTree>
    <p:extLst>
      <p:ext uri="{BB962C8B-B14F-4D97-AF65-F5344CB8AC3E}">
        <p14:creationId xmlns:p14="http://schemas.microsoft.com/office/powerpoint/2010/main" val="2839484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C624E19-215A-4325-ADF4-E7B2C1ED8610}"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DE41301-0866-4285-9D37-2AFBE16DCCEB}" type="slidenum">
              <a:rPr lang="fr-FR" smtClean="0"/>
              <a:t>‹N°›</a:t>
            </a:fld>
            <a:endParaRPr lang="fr-FR"/>
          </a:p>
        </p:txBody>
      </p:sp>
    </p:spTree>
    <p:extLst>
      <p:ext uri="{BB962C8B-B14F-4D97-AF65-F5344CB8AC3E}">
        <p14:creationId xmlns:p14="http://schemas.microsoft.com/office/powerpoint/2010/main" val="226475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C624E19-215A-4325-ADF4-E7B2C1ED8610}" type="datetimeFigureOut">
              <a:rPr lang="fr-FR" smtClean="0"/>
              <a:t>21/09/2023</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DE41301-0866-4285-9D37-2AFBE16DCCEB}"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56671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00051" y="1191491"/>
            <a:ext cx="10512829" cy="2149948"/>
          </a:xfrm>
        </p:spPr>
        <p:txBody>
          <a:bodyPr/>
          <a:lstStyle/>
          <a:p>
            <a:r>
              <a:rPr lang="fr-FR" dirty="0"/>
              <a:t>EVALUATION </a:t>
            </a:r>
            <a:r>
              <a:rPr lang="fr-FR" dirty="0" smtClean="0"/>
              <a:t>DES ECOLES</a:t>
            </a:r>
            <a:endParaRPr lang="fr-FR" dirty="0"/>
          </a:p>
        </p:txBody>
      </p:sp>
      <p:sp>
        <p:nvSpPr>
          <p:cNvPr id="3" name="Sous-titre 2"/>
          <p:cNvSpPr>
            <a:spLocks noGrp="1"/>
          </p:cNvSpPr>
          <p:nvPr>
            <p:ph type="subTitle" idx="1"/>
          </p:nvPr>
        </p:nvSpPr>
        <p:spPr/>
        <p:txBody>
          <a:bodyPr/>
          <a:lstStyle/>
          <a:p>
            <a:r>
              <a:rPr lang="fr-FR" dirty="0" smtClean="0"/>
              <a:t>LOI N°2019-791 DU 26.07.2019 POUR UNE ECOLE DE LA CONFIANCE</a:t>
            </a:r>
          </a:p>
          <a:p>
            <a:r>
              <a:rPr lang="fr-FR" dirty="0" smtClean="0"/>
              <a:t>CADRE D’EVALUATION DES ECOLES 25.01.2022</a:t>
            </a:r>
            <a:endParaRPr lang="fr-FR" dirty="0"/>
          </a:p>
        </p:txBody>
      </p:sp>
    </p:spTree>
    <p:extLst>
      <p:ext uri="{BB962C8B-B14F-4D97-AF65-F5344CB8AC3E}">
        <p14:creationId xmlns:p14="http://schemas.microsoft.com/office/powerpoint/2010/main" val="2680101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Une évaluation qui articule temps scolaires et temps périscolaires </a:t>
            </a:r>
            <a:endParaRPr lang="fr-FR" dirty="0"/>
          </a:p>
        </p:txBody>
      </p:sp>
      <p:sp>
        <p:nvSpPr>
          <p:cNvPr id="3" name="Espace réservé du contenu 2"/>
          <p:cNvSpPr>
            <a:spLocks noGrp="1"/>
          </p:cNvSpPr>
          <p:nvPr>
            <p:ph idx="1"/>
          </p:nvPr>
        </p:nvSpPr>
        <p:spPr>
          <a:xfrm>
            <a:off x="1097280" y="1845733"/>
            <a:ext cx="10058400" cy="4254277"/>
          </a:xfrm>
        </p:spPr>
        <p:txBody>
          <a:bodyPr>
            <a:normAutofit lnSpcReduction="10000"/>
          </a:bodyPr>
          <a:lstStyle/>
          <a:p>
            <a:r>
              <a:rPr lang="fr-FR" dirty="0" smtClean="0">
                <a:latin typeface="Calibri" panose="020F0502020204030204" pitchFamily="34" charset="0"/>
                <a:cs typeface="Calibri" panose="020F0502020204030204" pitchFamily="34" charset="0"/>
              </a:rPr>
              <a:t> </a:t>
            </a:r>
            <a:r>
              <a:rPr lang="fr-FR" sz="2400" b="1" dirty="0" smtClean="0">
                <a:latin typeface="Calibri" panose="020F0502020204030204" pitchFamily="34" charset="0"/>
                <a:cs typeface="Calibri" panose="020F0502020204030204" pitchFamily="34" charset="0"/>
              </a:rPr>
              <a:t>Associer la collectivité à cette démarche dans le cadre d’une analyse du contexte interne de l’école</a:t>
            </a:r>
          </a:p>
          <a:p>
            <a:endParaRPr lang="fr-FR" sz="1050" dirty="0" smtClean="0">
              <a:latin typeface="Calibri" panose="020F0502020204030204" pitchFamily="34" charset="0"/>
              <a:cs typeface="Calibri" panose="020F0502020204030204" pitchFamily="34" charset="0"/>
            </a:endParaRPr>
          </a:p>
          <a:p>
            <a:pPr lvl="3">
              <a:buFont typeface="Wingdings" panose="05000000000000000000" pitchFamily="2" charset="2"/>
              <a:buChar char="q"/>
            </a:pPr>
            <a:r>
              <a:rPr lang="fr-FR" sz="1800" dirty="0" smtClean="0">
                <a:latin typeface="Calibri" panose="020F0502020204030204" pitchFamily="34" charset="0"/>
                <a:cs typeface="Calibri" panose="020F0502020204030204" pitchFamily="34" charset="0"/>
              </a:rPr>
              <a:t>Caractéristiques </a:t>
            </a:r>
            <a:r>
              <a:rPr lang="fr-FR" sz="1800" dirty="0">
                <a:latin typeface="Calibri" panose="020F0502020204030204" pitchFamily="34" charset="0"/>
                <a:cs typeface="Calibri" panose="020F0502020204030204" pitchFamily="34" charset="0"/>
              </a:rPr>
              <a:t>d</a:t>
            </a:r>
            <a:r>
              <a:rPr lang="fr-FR" sz="1800" dirty="0" smtClean="0">
                <a:latin typeface="Calibri" panose="020F0502020204030204" pitchFamily="34" charset="0"/>
                <a:cs typeface="Calibri" panose="020F0502020204030204" pitchFamily="34" charset="0"/>
              </a:rPr>
              <a:t>es personnels mis à disposition par la collectivité.</a:t>
            </a:r>
          </a:p>
          <a:p>
            <a:pPr lvl="3">
              <a:buFont typeface="Wingdings" panose="05000000000000000000" pitchFamily="2" charset="2"/>
              <a:buChar char="q"/>
            </a:pPr>
            <a:r>
              <a:rPr lang="fr-FR" sz="1800" dirty="0" smtClean="0">
                <a:latin typeface="Calibri" panose="020F0502020204030204" pitchFamily="34" charset="0"/>
                <a:cs typeface="Calibri" panose="020F0502020204030204" pitchFamily="34" charset="0"/>
              </a:rPr>
              <a:t>Organisation des temps périscolaires, articulation avec le temps scolaire, continuité pédagogique</a:t>
            </a:r>
          </a:p>
          <a:p>
            <a:pPr lvl="3">
              <a:buFont typeface="Wingdings" panose="05000000000000000000" pitchFamily="2" charset="2"/>
              <a:buChar char="q"/>
            </a:pPr>
            <a:r>
              <a:rPr lang="fr-FR" sz="1800" dirty="0" smtClean="0">
                <a:latin typeface="Calibri" panose="020F0502020204030204" pitchFamily="34" charset="0"/>
                <a:cs typeface="Calibri" panose="020F0502020204030204" pitchFamily="34" charset="0"/>
              </a:rPr>
              <a:t>Dispositifs existant pour assurer la continuité :</a:t>
            </a:r>
          </a:p>
          <a:p>
            <a:pPr marL="566928" lvl="3" indent="0">
              <a:buNone/>
            </a:pPr>
            <a:r>
              <a:rPr lang="fr-FR" sz="1800" dirty="0">
                <a:latin typeface="Calibri" panose="020F0502020204030204" pitchFamily="34" charset="0"/>
                <a:cs typeface="Calibri" panose="020F0502020204030204" pitchFamily="34" charset="0"/>
                <a:sym typeface="Symbol" panose="05050102010706020507" pitchFamily="18" charset="2"/>
              </a:rPr>
              <a:t>	</a:t>
            </a:r>
            <a:r>
              <a:rPr lang="fr-FR" sz="1800" dirty="0" smtClean="0">
                <a:latin typeface="Calibri" panose="020F0502020204030204" pitchFamily="34" charset="0"/>
                <a:cs typeface="Calibri" panose="020F0502020204030204" pitchFamily="34" charset="0"/>
                <a:sym typeface="Symbol" panose="05050102010706020507" pitchFamily="18" charset="2"/>
              </a:rPr>
              <a:t>	</a:t>
            </a:r>
            <a:r>
              <a:rPr lang="fr-FR" sz="1800" dirty="0">
                <a:latin typeface="Calibri" panose="020F0502020204030204" pitchFamily="34" charset="0"/>
                <a:cs typeface="Calibri" panose="020F0502020204030204" pitchFamily="34" charset="0"/>
                <a:sym typeface="Symbol" panose="05050102010706020507" pitchFamily="18" charset="2"/>
              </a:rPr>
              <a:t> </a:t>
            </a:r>
            <a:r>
              <a:rPr lang="fr-FR" sz="1800" dirty="0" smtClean="0">
                <a:latin typeface="Calibri" panose="020F0502020204030204" pitchFamily="34" charset="0"/>
                <a:cs typeface="Calibri" panose="020F0502020204030204" pitchFamily="34" charset="0"/>
                <a:sym typeface="Symbol" panose="05050102010706020507" pitchFamily="18" charset="2"/>
              </a:rPr>
              <a:t>Continuité entre les différents acteurs de la communauté éducative : </a:t>
            </a:r>
            <a:r>
              <a:rPr lang="fr-FR" sz="1800" dirty="0">
                <a:latin typeface="Calibri" panose="020F0502020204030204" pitchFamily="34" charset="0"/>
                <a:cs typeface="Calibri" panose="020F0502020204030204" pitchFamily="34" charset="0"/>
                <a:sym typeface="Symbol" panose="05050102010706020507" pitchFamily="18" charset="2"/>
              </a:rPr>
              <a:t>r</a:t>
            </a:r>
            <a:r>
              <a:rPr lang="fr-FR" sz="1800" dirty="0" smtClean="0">
                <a:latin typeface="Calibri" panose="020F0502020204030204" pitchFamily="34" charset="0"/>
                <a:cs typeface="Calibri" panose="020F0502020204030204" pitchFamily="34" charset="0"/>
              </a:rPr>
              <a:t>elations enseignants / ATSEM/ Parents</a:t>
            </a:r>
          </a:p>
          <a:p>
            <a:pPr marL="566928" lvl="3" indent="0">
              <a:buNone/>
            </a:pPr>
            <a:r>
              <a:rPr lang="fr-FR" sz="1800" dirty="0">
                <a:latin typeface="Calibri" panose="020F0502020204030204" pitchFamily="34" charset="0"/>
                <a:cs typeface="Calibri" panose="020F0502020204030204" pitchFamily="34" charset="0"/>
              </a:rPr>
              <a:t>	</a:t>
            </a:r>
            <a:r>
              <a:rPr lang="fr-FR" sz="1800" dirty="0" smtClean="0">
                <a:latin typeface="Calibri" panose="020F0502020204030204" pitchFamily="34" charset="0"/>
                <a:cs typeface="Calibri" panose="020F0502020204030204" pitchFamily="34" charset="0"/>
              </a:rPr>
              <a:t>	</a:t>
            </a:r>
            <a:r>
              <a:rPr lang="fr-FR" sz="1800" dirty="0">
                <a:latin typeface="Calibri" panose="020F0502020204030204" pitchFamily="34" charset="0"/>
                <a:cs typeface="Calibri" panose="020F0502020204030204" pitchFamily="34" charset="0"/>
                <a:sym typeface="Symbol" panose="05050102010706020507" pitchFamily="18" charset="2"/>
              </a:rPr>
              <a:t> </a:t>
            </a:r>
            <a:r>
              <a:rPr lang="fr-FR" sz="1800" dirty="0" smtClean="0">
                <a:latin typeface="Calibri" panose="020F0502020204030204" pitchFamily="34" charset="0"/>
                <a:cs typeface="Calibri" panose="020F0502020204030204" pitchFamily="34" charset="0"/>
                <a:sym typeface="Symbol" panose="05050102010706020507" pitchFamily="18" charset="2"/>
              </a:rPr>
              <a:t> Continuité en termes de construction d’un parcours d’éducation à une citoyenneté de l’élève (continuité et complémentarité des règles de vie)</a:t>
            </a:r>
          </a:p>
          <a:p>
            <a:pPr marL="566928" lvl="3" indent="0">
              <a:buNone/>
            </a:pPr>
            <a:r>
              <a:rPr lang="fr-FR" sz="1800" dirty="0">
                <a:latin typeface="Calibri" panose="020F0502020204030204" pitchFamily="34" charset="0"/>
                <a:cs typeface="Calibri" panose="020F0502020204030204" pitchFamily="34" charset="0"/>
                <a:sym typeface="Symbol" panose="05050102010706020507" pitchFamily="18" charset="2"/>
              </a:rPr>
              <a:t>	</a:t>
            </a:r>
            <a:r>
              <a:rPr lang="fr-FR" sz="1800" dirty="0" smtClean="0">
                <a:latin typeface="Calibri" panose="020F0502020204030204" pitchFamily="34" charset="0"/>
                <a:cs typeface="Calibri" panose="020F0502020204030204" pitchFamily="34" charset="0"/>
                <a:sym typeface="Symbol" panose="05050102010706020507" pitchFamily="18" charset="2"/>
              </a:rPr>
              <a:t>	</a:t>
            </a:r>
            <a:r>
              <a:rPr lang="fr-FR" sz="1800" dirty="0">
                <a:latin typeface="Calibri" panose="020F0502020204030204" pitchFamily="34" charset="0"/>
                <a:cs typeface="Calibri" panose="020F0502020204030204" pitchFamily="34" charset="0"/>
                <a:sym typeface="Symbol" panose="05050102010706020507" pitchFamily="18" charset="2"/>
              </a:rPr>
              <a:t> </a:t>
            </a:r>
            <a:r>
              <a:rPr lang="fr-FR" sz="1800" dirty="0" smtClean="0">
                <a:latin typeface="Calibri" panose="020F0502020204030204" pitchFamily="34" charset="0"/>
                <a:cs typeface="Calibri" panose="020F0502020204030204" pitchFamily="34" charset="0"/>
                <a:sym typeface="Symbol" panose="05050102010706020507" pitchFamily="18" charset="2"/>
              </a:rPr>
              <a:t>Continuité grâce à des modalités de concertation / coopération interne entre tous les personnels</a:t>
            </a:r>
          </a:p>
          <a:p>
            <a:pPr lvl="3">
              <a:buFont typeface="Wingdings" panose="05000000000000000000" pitchFamily="2" charset="2"/>
              <a:buChar char="q"/>
            </a:pPr>
            <a:r>
              <a:rPr lang="fr-FR" sz="1800" dirty="0" smtClean="0">
                <a:latin typeface="Calibri" panose="020F0502020204030204" pitchFamily="34" charset="0"/>
                <a:cs typeface="Calibri" panose="020F0502020204030204" pitchFamily="34" charset="0"/>
                <a:sym typeface="Symbol" panose="05050102010706020507" pitchFamily="18" charset="2"/>
              </a:rPr>
              <a:t> Relations de l’école avec la collectivité : articulation des décisions de la collectivité pour les questions périscolaires avec la vie et les acteurs de l’école, instance consultative notamment.</a:t>
            </a:r>
            <a:endParaRPr lang="fr-FR" sz="1800" dirty="0" smtClean="0">
              <a:latin typeface="Calibri" panose="020F0502020204030204" pitchFamily="34" charset="0"/>
              <a:cs typeface="Calibri" panose="020F0502020204030204" pitchFamily="34" charset="0"/>
            </a:endParaRPr>
          </a:p>
          <a:p>
            <a:pPr lvl="3">
              <a:buFont typeface="Wingdings" panose="05000000000000000000" pitchFamily="2" charset="2"/>
              <a:buChar char="q"/>
            </a:pPr>
            <a:endParaRPr lang="fr-FR" sz="1800" dirty="0" smtClean="0">
              <a:latin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544771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4"/>
            <a:ext cx="10058400" cy="1071142"/>
          </a:xfrm>
        </p:spPr>
        <p:txBody>
          <a:bodyPr>
            <a:normAutofit/>
          </a:bodyPr>
          <a:lstStyle/>
          <a:p>
            <a:pPr algn="ctr"/>
            <a:r>
              <a:rPr lang="fr-FR" b="1" dirty="0"/>
              <a:t>CHRONOLOGIE DE </a:t>
            </a:r>
            <a:r>
              <a:rPr lang="fr-FR" b="1" dirty="0" smtClean="0"/>
              <a:t>L’AUTOEVALUATION</a:t>
            </a:r>
            <a:br>
              <a:rPr lang="fr-FR" b="1" dirty="0" smtClean="0"/>
            </a:br>
            <a:r>
              <a:rPr lang="fr-FR" sz="2700" b="1" dirty="0" smtClean="0"/>
              <a:t>Dépôt du rapport sur la plateforme pour fin décembre</a:t>
            </a:r>
            <a:endParaRPr lang="fr-FR" sz="27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850806619"/>
              </p:ext>
            </p:extLst>
          </p:nvPr>
        </p:nvGraphicFramePr>
        <p:xfrm>
          <a:off x="961188" y="1745672"/>
          <a:ext cx="10194492" cy="4372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5610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4"/>
            <a:ext cx="10058400" cy="1071142"/>
          </a:xfrm>
        </p:spPr>
        <p:txBody>
          <a:bodyPr>
            <a:normAutofit fontScale="90000"/>
          </a:bodyPr>
          <a:lstStyle/>
          <a:p>
            <a:pPr algn="ctr"/>
            <a:r>
              <a:rPr lang="fr-FR" b="1" dirty="0"/>
              <a:t>CHRONOLOGIE DE </a:t>
            </a:r>
            <a:r>
              <a:rPr lang="fr-FR" b="1" dirty="0" smtClean="0"/>
              <a:t>L’EVALUATION EXTERNE</a:t>
            </a:r>
            <a:endParaRPr lang="fr-FR"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114674473"/>
              </p:ext>
            </p:extLst>
          </p:nvPr>
        </p:nvGraphicFramePr>
        <p:xfrm>
          <a:off x="961187" y="1731818"/>
          <a:ext cx="11230813" cy="4372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4413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4933" y="1134533"/>
            <a:ext cx="11176915" cy="4154984"/>
          </a:xfrm>
          <a:prstGeom prst="rect">
            <a:avLst/>
          </a:prstGeom>
          <a:solidFill>
            <a:schemeClr val="accent2">
              <a:lumMod val="20000"/>
              <a:lumOff val="80000"/>
            </a:schemeClr>
          </a:solidFill>
          <a:ln>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p:spPr>
        <p:txBody>
          <a:bodyPr wrap="square" rtlCol="0">
            <a:spAutoFit/>
          </a:bodyPr>
          <a:lstStyle/>
          <a:p>
            <a:pPr algn="ctr"/>
            <a:r>
              <a:rPr lang="fr-FR" sz="4400" b="1" dirty="0" smtClean="0">
                <a:solidFill>
                  <a:srgbClr val="FF0000"/>
                </a:solidFill>
                <a:latin typeface="Comic Sans MS" panose="030F0702030302020204" pitchFamily="66" charset="0"/>
              </a:rPr>
              <a:t>EVALUATION D’ECOLE</a:t>
            </a:r>
          </a:p>
          <a:p>
            <a:pPr algn="ctr"/>
            <a:endParaRPr lang="fr-FR" sz="4400" b="1" dirty="0" smtClean="0"/>
          </a:p>
          <a:p>
            <a:pPr algn="ctr"/>
            <a:r>
              <a:rPr lang="fr-FR" sz="4400" b="1" dirty="0" smtClean="0">
                <a:solidFill>
                  <a:schemeClr val="accent2">
                    <a:lumMod val="75000"/>
                  </a:schemeClr>
                </a:solidFill>
                <a:latin typeface="Comic Sans MS" panose="030F0702030302020204" pitchFamily="66" charset="0"/>
              </a:rPr>
              <a:t>UN EXEMPLE DE DEMARCHE</a:t>
            </a:r>
          </a:p>
          <a:p>
            <a:pPr algn="ctr"/>
            <a:endParaRPr lang="fr-FR" sz="4400" b="1" dirty="0" smtClean="0">
              <a:latin typeface="Comic Sans MS" panose="030F0702030302020204" pitchFamily="66" charset="0"/>
            </a:endParaRPr>
          </a:p>
          <a:p>
            <a:pPr algn="ctr"/>
            <a:r>
              <a:rPr lang="fr-FR" sz="4400" b="1" dirty="0" smtClean="0">
                <a:latin typeface="Comic Sans MS" panose="030F0702030302020204" pitchFamily="66" charset="0"/>
              </a:rPr>
              <a:t>Du recueil des informations à la rédaction du rapport final</a:t>
            </a:r>
            <a:endParaRPr lang="fr-FR" sz="4400" b="1" dirty="0">
              <a:latin typeface="Comic Sans MS" panose="030F0702030302020204" pitchFamily="66" charset="0"/>
            </a:endParaRPr>
          </a:p>
        </p:txBody>
      </p:sp>
    </p:spTree>
    <p:extLst>
      <p:ext uri="{BB962C8B-B14F-4D97-AF65-F5344CB8AC3E}">
        <p14:creationId xmlns:p14="http://schemas.microsoft.com/office/powerpoint/2010/main" val="3474053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2669059" y="147352"/>
            <a:ext cx="6267569" cy="6619257"/>
          </a:xfrm>
          <a:prstGeom prst="rect">
            <a:avLst/>
          </a:prstGeom>
        </p:spPr>
      </p:pic>
    </p:spTree>
    <p:extLst>
      <p:ext uri="{BB962C8B-B14F-4D97-AF65-F5344CB8AC3E}">
        <p14:creationId xmlns:p14="http://schemas.microsoft.com/office/powerpoint/2010/main" val="2366986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nvPr>
        </p:nvGraphicFramePr>
        <p:xfrm>
          <a:off x="530578" y="282222"/>
          <a:ext cx="11334044" cy="6242755"/>
        </p:xfrm>
        <a:graphic>
          <a:graphicData uri="http://schemas.openxmlformats.org/drawingml/2006/table">
            <a:tbl>
              <a:tblPr firstRow="1" bandRow="1">
                <a:tableStyleId>{5C22544A-7EE6-4342-B048-85BDC9FD1C3A}</a:tableStyleId>
              </a:tblPr>
              <a:tblGrid>
                <a:gridCol w="11334044">
                  <a:extLst>
                    <a:ext uri="{9D8B030D-6E8A-4147-A177-3AD203B41FA5}">
                      <a16:colId xmlns:a16="http://schemas.microsoft.com/office/drawing/2014/main" val="2894098858"/>
                    </a:ext>
                  </a:extLst>
                </a:gridCol>
              </a:tblGrid>
              <a:tr h="2262408">
                <a:tc>
                  <a:txBody>
                    <a:bodyPr/>
                    <a:lstStyle/>
                    <a:p>
                      <a:pPr algn="ctr"/>
                      <a:r>
                        <a:rPr lang="fr-FR" sz="3200" u="sng" dirty="0" smtClean="0"/>
                        <a:t>LE CONTEXTE EXTERNE DE L’ECOLE</a:t>
                      </a:r>
                    </a:p>
                    <a:p>
                      <a:r>
                        <a:rPr lang="fr-FR" sz="2800" dirty="0" smtClean="0"/>
                        <a:t>Histoire de l’école, le contexte social, économique et culturel de la population et du territoire, les espaces scolaires, ses abords, l’image de l’école sur le territoire</a:t>
                      </a:r>
                      <a:endParaRPr lang="fr-FR" sz="2800" dirty="0"/>
                    </a:p>
                  </a:txBody>
                  <a:tcPr/>
                </a:tc>
                <a:extLst>
                  <a:ext uri="{0D108BD9-81ED-4DB2-BD59-A6C34878D82A}">
                    <a16:rowId xmlns:a16="http://schemas.microsoft.com/office/drawing/2014/main" val="3242098803"/>
                  </a:ext>
                </a:extLst>
              </a:tr>
              <a:tr h="3980347">
                <a:tc>
                  <a:txBody>
                    <a:bodyPr/>
                    <a:lstStyle/>
                    <a:p>
                      <a:endParaRPr lang="fr-FR" dirty="0"/>
                    </a:p>
                  </a:txBody>
                  <a:tcPr/>
                </a:tc>
                <a:extLst>
                  <a:ext uri="{0D108BD9-81ED-4DB2-BD59-A6C34878D82A}">
                    <a16:rowId xmlns:a16="http://schemas.microsoft.com/office/drawing/2014/main" val="980079199"/>
                  </a:ext>
                </a:extLst>
              </a:tr>
            </a:tbl>
          </a:graphicData>
        </a:graphic>
      </p:graphicFrame>
    </p:spTree>
    <p:extLst>
      <p:ext uri="{BB962C8B-B14F-4D97-AF65-F5344CB8AC3E}">
        <p14:creationId xmlns:p14="http://schemas.microsoft.com/office/powerpoint/2010/main" val="2387200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04335" y="251113"/>
            <a:ext cx="10860353" cy="6404519"/>
          </a:xfrm>
          <a:prstGeom prst="rect">
            <a:avLst/>
          </a:prstGeom>
        </p:spPr>
      </p:pic>
      <p:sp>
        <p:nvSpPr>
          <p:cNvPr id="3" name="Rectangle 2"/>
          <p:cNvSpPr/>
          <p:nvPr/>
        </p:nvSpPr>
        <p:spPr>
          <a:xfrm>
            <a:off x="9324622" y="1642533"/>
            <a:ext cx="1800578" cy="378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826933" y="1952979"/>
            <a:ext cx="1309511" cy="180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014133" y="2777067"/>
            <a:ext cx="1168400" cy="349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583459" y="4899378"/>
            <a:ext cx="2766541" cy="1332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67429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90221" y="406400"/>
            <a:ext cx="10679289" cy="6163733"/>
          </a:xfrm>
          <a:prstGeom prst="rect">
            <a:avLst/>
          </a:prstGeom>
        </p:spPr>
      </p:pic>
    </p:spTree>
    <p:extLst>
      <p:ext uri="{BB962C8B-B14F-4D97-AF65-F5344CB8AC3E}">
        <p14:creationId xmlns:p14="http://schemas.microsoft.com/office/powerpoint/2010/main" val="466552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12982" y="371475"/>
            <a:ext cx="11561861" cy="2078214"/>
          </a:xfrm>
          <a:prstGeom prst="rect">
            <a:avLst/>
          </a:prstGeom>
        </p:spPr>
      </p:pic>
      <p:pic>
        <p:nvPicPr>
          <p:cNvPr id="3" name="Image 2"/>
          <p:cNvPicPr>
            <a:picLocks noChangeAspect="1"/>
          </p:cNvPicPr>
          <p:nvPr/>
        </p:nvPicPr>
        <p:blipFill>
          <a:blip r:embed="rId3"/>
          <a:stretch>
            <a:fillRect/>
          </a:stretch>
        </p:blipFill>
        <p:spPr>
          <a:xfrm>
            <a:off x="312982" y="2449689"/>
            <a:ext cx="11561861" cy="3946642"/>
          </a:xfrm>
          <a:prstGeom prst="rect">
            <a:avLst/>
          </a:prstGeom>
        </p:spPr>
      </p:pic>
    </p:spTree>
    <p:extLst>
      <p:ext uri="{BB962C8B-B14F-4D97-AF65-F5344CB8AC3E}">
        <p14:creationId xmlns:p14="http://schemas.microsoft.com/office/powerpoint/2010/main" val="3080452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45849" y="846666"/>
            <a:ext cx="11653708" cy="4763912"/>
          </a:xfrm>
          <a:prstGeom prst="rect">
            <a:avLst/>
          </a:prstGeom>
        </p:spPr>
      </p:pic>
    </p:spTree>
    <p:extLst>
      <p:ext uri="{BB962C8B-B14F-4D97-AF65-F5344CB8AC3E}">
        <p14:creationId xmlns:p14="http://schemas.microsoft.com/office/powerpoint/2010/main" val="1148388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Finalités de l’évaluation des écoles</a:t>
            </a:r>
            <a:endParaRPr lang="fr-FR" dirty="0"/>
          </a:p>
        </p:txBody>
      </p:sp>
      <p:sp>
        <p:nvSpPr>
          <p:cNvPr id="4" name="Espace réservé du contenu 3"/>
          <p:cNvSpPr>
            <a:spLocks noGrp="1"/>
          </p:cNvSpPr>
          <p:nvPr>
            <p:ph sz="half" idx="2"/>
          </p:nvPr>
        </p:nvSpPr>
        <p:spPr>
          <a:xfrm>
            <a:off x="1097280" y="3183914"/>
            <a:ext cx="4937760" cy="1866836"/>
          </a:xfrm>
        </p:spPr>
        <p:txBody>
          <a:bodyPr/>
          <a:lstStyle/>
          <a:p>
            <a:pPr algn="just"/>
            <a:r>
              <a:rPr lang="fr-FR" b="1" dirty="0" smtClean="0">
                <a:solidFill>
                  <a:schemeClr val="accent1">
                    <a:lumMod val="75000"/>
                  </a:schemeClr>
                </a:solidFill>
              </a:rPr>
              <a:t>Amélioration du service public d’enseignement scolaire, de la qualité des apprentissages cognitifs et socio-émotionnels des élèves, de leur suivi, de leur réussite éducative et de leur vie dans l’école</a:t>
            </a:r>
            <a:endParaRPr lang="fr-FR" b="1" dirty="0">
              <a:solidFill>
                <a:schemeClr val="accent1">
                  <a:lumMod val="75000"/>
                </a:schemeClr>
              </a:solidFill>
            </a:endParaRPr>
          </a:p>
        </p:txBody>
      </p:sp>
      <p:sp>
        <p:nvSpPr>
          <p:cNvPr id="6" name="Espace réservé du contenu 5"/>
          <p:cNvSpPr>
            <a:spLocks noGrp="1"/>
          </p:cNvSpPr>
          <p:nvPr>
            <p:ph sz="quarter" idx="4"/>
          </p:nvPr>
        </p:nvSpPr>
        <p:spPr>
          <a:xfrm>
            <a:off x="6217920" y="3183914"/>
            <a:ext cx="4937760" cy="1866836"/>
          </a:xfrm>
        </p:spPr>
        <p:txBody>
          <a:bodyPr/>
          <a:lstStyle/>
          <a:p>
            <a:pPr algn="just"/>
            <a:r>
              <a:rPr lang="fr-FR" b="1" dirty="0" smtClean="0">
                <a:solidFill>
                  <a:schemeClr val="accent1"/>
                </a:solidFill>
              </a:rPr>
              <a:t>Améliorer, pour l’ensemble de la communauté éducative et de ses acteurs, les conditions de réussite collective, d’exercice de différents métiers et de bien-être dans les écoles.</a:t>
            </a:r>
            <a:endParaRPr lang="fr-FR" b="1" dirty="0">
              <a:solidFill>
                <a:schemeClr val="accent1"/>
              </a:solidFill>
            </a:endParaRPr>
          </a:p>
        </p:txBody>
      </p:sp>
    </p:spTree>
    <p:extLst>
      <p:ext uri="{BB962C8B-B14F-4D97-AF65-F5344CB8AC3E}">
        <p14:creationId xmlns:p14="http://schemas.microsoft.com/office/powerpoint/2010/main" val="3033457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03791" y="1388533"/>
            <a:ext cx="11769055" cy="4323645"/>
          </a:xfrm>
          <a:prstGeom prst="rect">
            <a:avLst/>
          </a:prstGeom>
        </p:spPr>
      </p:pic>
    </p:spTree>
    <p:extLst>
      <p:ext uri="{BB962C8B-B14F-4D97-AF65-F5344CB8AC3E}">
        <p14:creationId xmlns:p14="http://schemas.microsoft.com/office/powerpoint/2010/main" val="1340460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nvPr>
        </p:nvGraphicFramePr>
        <p:xfrm>
          <a:off x="293511" y="203199"/>
          <a:ext cx="11650133" cy="6583680"/>
        </p:xfrm>
        <a:graphic>
          <a:graphicData uri="http://schemas.openxmlformats.org/drawingml/2006/table">
            <a:tbl>
              <a:tblPr firstRow="1" bandRow="1">
                <a:tableStyleId>{5C22544A-7EE6-4342-B048-85BDC9FD1C3A}</a:tableStyleId>
              </a:tblPr>
              <a:tblGrid>
                <a:gridCol w="11650133">
                  <a:extLst>
                    <a:ext uri="{9D8B030D-6E8A-4147-A177-3AD203B41FA5}">
                      <a16:colId xmlns:a16="http://schemas.microsoft.com/office/drawing/2014/main" val="2685623233"/>
                    </a:ext>
                  </a:extLst>
                </a:gridCol>
              </a:tblGrid>
              <a:tr h="1655958">
                <a:tc>
                  <a:txBody>
                    <a:bodyPr/>
                    <a:lstStyle/>
                    <a:p>
                      <a:pPr algn="ctr"/>
                      <a:r>
                        <a:rPr lang="fr-FR" sz="3200" u="sng" dirty="0" smtClean="0"/>
                        <a:t>LE CONTEXTE INTERNE DE L’ECOLE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smtClean="0">
                          <a:effectLst/>
                        </a:rPr>
                        <a:t>Caractéristiques de la carte scolaire (écoles primaires, RPI, classe unique), caractéristiques des élèves de CP, de PS, des écoles maternelles de recrutement, l’histoire et l’évolution des éventuels enseignements ou dispositifs particuliers (langues, arts, ULIS, UPE2A, structures d’enseignement externalisées des établissements médico-sociaux…), la spécificité des personnels (décharge, enseignants spécialisés, personnel mis à disposition par la collectivité…)</a:t>
                      </a:r>
                    </a:p>
                    <a:p>
                      <a:endParaRPr lang="fr-FR" dirty="0"/>
                    </a:p>
                  </a:txBody>
                  <a:tcPr/>
                </a:tc>
                <a:extLst>
                  <a:ext uri="{0D108BD9-81ED-4DB2-BD59-A6C34878D82A}">
                    <a16:rowId xmlns:a16="http://schemas.microsoft.com/office/drawing/2014/main" val="4219376886"/>
                  </a:ext>
                </a:extLst>
              </a:tr>
              <a:tr h="353465">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a:txBody>
                  <a:tcPr/>
                </a:tc>
                <a:extLst>
                  <a:ext uri="{0D108BD9-81ED-4DB2-BD59-A6C34878D82A}">
                    <a16:rowId xmlns:a16="http://schemas.microsoft.com/office/drawing/2014/main" val="1178807129"/>
                  </a:ext>
                </a:extLst>
              </a:tr>
            </a:tbl>
          </a:graphicData>
        </a:graphic>
      </p:graphicFrame>
    </p:spTree>
    <p:extLst>
      <p:ext uri="{BB962C8B-B14F-4D97-AF65-F5344CB8AC3E}">
        <p14:creationId xmlns:p14="http://schemas.microsoft.com/office/powerpoint/2010/main" val="2705164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50738" y="166742"/>
            <a:ext cx="11117675" cy="6511375"/>
          </a:xfrm>
          <a:prstGeom prst="rect">
            <a:avLst/>
          </a:prstGeom>
        </p:spPr>
      </p:pic>
      <p:sp>
        <p:nvSpPr>
          <p:cNvPr id="3" name="Rectangle 2"/>
          <p:cNvSpPr/>
          <p:nvPr/>
        </p:nvSpPr>
        <p:spPr>
          <a:xfrm>
            <a:off x="3048370" y="4601794"/>
            <a:ext cx="1298778" cy="241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01036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nvPr>
        </p:nvGraphicFramePr>
        <p:xfrm>
          <a:off x="293511" y="203199"/>
          <a:ext cx="11650133" cy="5862198"/>
        </p:xfrm>
        <a:graphic>
          <a:graphicData uri="http://schemas.openxmlformats.org/drawingml/2006/table">
            <a:tbl>
              <a:tblPr firstRow="1" bandRow="1">
                <a:tableStyleId>{5C22544A-7EE6-4342-B048-85BDC9FD1C3A}</a:tableStyleId>
              </a:tblPr>
              <a:tblGrid>
                <a:gridCol w="11650133">
                  <a:extLst>
                    <a:ext uri="{9D8B030D-6E8A-4147-A177-3AD203B41FA5}">
                      <a16:colId xmlns:a16="http://schemas.microsoft.com/office/drawing/2014/main" val="2685623233"/>
                    </a:ext>
                  </a:extLst>
                </a:gridCol>
              </a:tblGrid>
              <a:tr h="1655958">
                <a:tc>
                  <a:txBody>
                    <a:bodyPr/>
                    <a:lstStyle/>
                    <a:p>
                      <a:pPr algn="ctr"/>
                      <a:r>
                        <a:rPr lang="fr-FR" sz="3200" u="sng" dirty="0" smtClean="0"/>
                        <a:t>LES</a:t>
                      </a:r>
                      <a:r>
                        <a:rPr lang="fr-FR" sz="3200" u="sng" baseline="0" dirty="0" smtClean="0"/>
                        <a:t> CONTEXTES DE CRISE</a:t>
                      </a:r>
                    </a:p>
                    <a:p>
                      <a:pPr algn="ctr"/>
                      <a:r>
                        <a:rPr lang="fr-FR" sz="2000" dirty="0" smtClean="0">
                          <a:effectLst/>
                        </a:rPr>
                        <a:t>Exposition de</a:t>
                      </a:r>
                      <a:r>
                        <a:rPr lang="fr-FR" sz="2000" baseline="0" dirty="0" smtClean="0">
                          <a:effectLst/>
                        </a:rPr>
                        <a:t> l’école aux crises sanitaire, climatique sociale.</a:t>
                      </a:r>
                      <a:br>
                        <a:rPr lang="fr-FR" sz="2000" baseline="0" dirty="0" smtClean="0">
                          <a:effectLst/>
                        </a:rPr>
                      </a:br>
                      <a:r>
                        <a:rPr lang="fr-FR" sz="2000" baseline="0" dirty="0" smtClean="0">
                          <a:effectLst/>
                        </a:rPr>
                        <a:t>Comment s’y préparer? Réactions à des crises passées.</a:t>
                      </a:r>
                      <a:endParaRPr lang="fr-FR" sz="2000" dirty="0" smtClean="0">
                        <a:effectLst/>
                      </a:endParaRPr>
                    </a:p>
                    <a:p>
                      <a:endParaRPr lang="fr-FR" dirty="0"/>
                    </a:p>
                  </a:txBody>
                  <a:tcPr/>
                </a:tc>
                <a:extLst>
                  <a:ext uri="{0D108BD9-81ED-4DB2-BD59-A6C34878D82A}">
                    <a16:rowId xmlns:a16="http://schemas.microsoft.com/office/drawing/2014/main" val="4219376886"/>
                  </a:ext>
                </a:extLst>
              </a:tr>
              <a:tr h="353465">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a:txBody>
                  <a:tcPr/>
                </a:tc>
                <a:extLst>
                  <a:ext uri="{0D108BD9-81ED-4DB2-BD59-A6C34878D82A}">
                    <a16:rowId xmlns:a16="http://schemas.microsoft.com/office/drawing/2014/main" val="1178807129"/>
                  </a:ext>
                </a:extLst>
              </a:tr>
            </a:tbl>
          </a:graphicData>
        </a:graphic>
      </p:graphicFrame>
    </p:spTree>
    <p:extLst>
      <p:ext uri="{BB962C8B-B14F-4D97-AF65-F5344CB8AC3E}">
        <p14:creationId xmlns:p14="http://schemas.microsoft.com/office/powerpoint/2010/main" val="4245260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9793" y="1752034"/>
            <a:ext cx="11732377" cy="2974445"/>
          </a:xfrm>
          <a:prstGeom prst="rect">
            <a:avLst/>
          </a:prstGeom>
        </p:spPr>
      </p:pic>
    </p:spTree>
    <p:extLst>
      <p:ext uri="{BB962C8B-B14F-4D97-AF65-F5344CB8AC3E}">
        <p14:creationId xmlns:p14="http://schemas.microsoft.com/office/powerpoint/2010/main" val="1156510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85330" y="1354667"/>
            <a:ext cx="11620983" cy="3657600"/>
          </a:xfrm>
          <a:prstGeom prst="rect">
            <a:avLst/>
          </a:prstGeom>
        </p:spPr>
      </p:pic>
    </p:spTree>
    <p:extLst>
      <p:ext uri="{BB962C8B-B14F-4D97-AF65-F5344CB8AC3E}">
        <p14:creationId xmlns:p14="http://schemas.microsoft.com/office/powerpoint/2010/main" val="750685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45834" y="632178"/>
            <a:ext cx="10908345" cy="5497690"/>
          </a:xfrm>
          <a:prstGeom prst="rect">
            <a:avLst/>
          </a:prstGeom>
        </p:spPr>
      </p:pic>
    </p:spTree>
    <p:extLst>
      <p:ext uri="{BB962C8B-B14F-4D97-AF65-F5344CB8AC3E}">
        <p14:creationId xmlns:p14="http://schemas.microsoft.com/office/powerpoint/2010/main" val="2911267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6497" y="321277"/>
            <a:ext cx="11961342" cy="1087394"/>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r-FR" sz="5400" b="1" smtClean="0"/>
              <a:t>UNE PROPOSITION DE MISE EN OEUVRE</a:t>
            </a:r>
            <a:endParaRPr lang="fr-FR" sz="5400" b="1" dirty="0"/>
          </a:p>
        </p:txBody>
      </p:sp>
      <p:sp>
        <p:nvSpPr>
          <p:cNvPr id="3" name="Espace réservé du texte 2"/>
          <p:cNvSpPr txBox="1">
            <a:spLocks/>
          </p:cNvSpPr>
          <p:nvPr/>
        </p:nvSpPr>
        <p:spPr>
          <a:xfrm>
            <a:off x="989477" y="1159288"/>
            <a:ext cx="10515600" cy="445855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sz="4400" dirty="0" smtClean="0"/>
              <a:t>3 questionnaires individuels : </a:t>
            </a:r>
          </a:p>
          <a:p>
            <a:endParaRPr lang="fr-FR" sz="4400" dirty="0" smtClean="0"/>
          </a:p>
          <a:p>
            <a:pPr marL="342900" indent="-342900">
              <a:buFontTx/>
              <a:buChar char="-"/>
            </a:pPr>
            <a:r>
              <a:rPr lang="fr-FR" sz="4400" dirty="0" smtClean="0"/>
              <a:t>Pour les parents d’élèves (4 pages)</a:t>
            </a:r>
          </a:p>
          <a:p>
            <a:pPr marL="342900" indent="-342900">
              <a:buFontTx/>
              <a:buChar char="-"/>
            </a:pPr>
            <a:r>
              <a:rPr lang="fr-FR" sz="4400" dirty="0" smtClean="0"/>
              <a:t>Pour l’équipe pédagogique (13 pages)</a:t>
            </a:r>
          </a:p>
          <a:p>
            <a:pPr marL="342900" indent="-342900">
              <a:buFontTx/>
              <a:buChar char="-"/>
            </a:pPr>
            <a:r>
              <a:rPr lang="fr-FR" sz="4400" dirty="0" smtClean="0"/>
              <a:t>Pour les élèves de CM (6 pages)</a:t>
            </a:r>
            <a:endParaRPr lang="fr-FR" sz="4400" dirty="0"/>
          </a:p>
        </p:txBody>
      </p:sp>
    </p:spTree>
    <p:extLst>
      <p:ext uri="{BB962C8B-B14F-4D97-AF65-F5344CB8AC3E}">
        <p14:creationId xmlns:p14="http://schemas.microsoft.com/office/powerpoint/2010/main" val="2373882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44560" y="370704"/>
            <a:ext cx="11692067" cy="6226264"/>
          </a:xfrm>
          <a:prstGeom prst="rect">
            <a:avLst/>
          </a:prstGeom>
        </p:spPr>
      </p:pic>
    </p:spTree>
    <p:extLst>
      <p:ext uri="{BB962C8B-B14F-4D97-AF65-F5344CB8AC3E}">
        <p14:creationId xmlns:p14="http://schemas.microsoft.com/office/powerpoint/2010/main" val="175648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35924" y="234778"/>
            <a:ext cx="8605195" cy="6437871"/>
          </a:xfrm>
          <a:prstGeom prst="rect">
            <a:avLst/>
          </a:prstGeom>
        </p:spPr>
      </p:pic>
      <p:sp>
        <p:nvSpPr>
          <p:cNvPr id="5" name="ZoneTexte 4"/>
          <p:cNvSpPr txBox="1"/>
          <p:nvPr/>
        </p:nvSpPr>
        <p:spPr>
          <a:xfrm>
            <a:off x="8872151" y="593124"/>
            <a:ext cx="3150973" cy="5355312"/>
          </a:xfrm>
          <a:prstGeom prst="rect">
            <a:avLst/>
          </a:prstGeom>
          <a:noFill/>
        </p:spPr>
        <p:txBody>
          <a:bodyPr wrap="square" rtlCol="0">
            <a:spAutoFit/>
          </a:bodyPr>
          <a:lstStyle/>
          <a:p>
            <a:pPr algn="ctr"/>
            <a:r>
              <a:rPr lang="fr-FR" b="1" u="sng" dirty="0" smtClean="0"/>
              <a:t>3 ENTREES :</a:t>
            </a:r>
          </a:p>
          <a:p>
            <a:endParaRPr lang="fr-FR" dirty="0"/>
          </a:p>
          <a:p>
            <a:r>
              <a:rPr lang="fr-FR" b="1" dirty="0" smtClean="0"/>
              <a:t>A- Votre regard sur le fonctionnement de l’école </a:t>
            </a:r>
            <a:r>
              <a:rPr lang="fr-FR" dirty="0" smtClean="0"/>
              <a:t>(la collaboration sur le plan pédagogique et éducatif, inclusion, différenciation pédagogique, …).</a:t>
            </a:r>
          </a:p>
          <a:p>
            <a:endParaRPr lang="fr-FR" dirty="0"/>
          </a:p>
          <a:p>
            <a:r>
              <a:rPr lang="fr-FR" b="1" dirty="0" smtClean="0"/>
              <a:t>B- Votre regard sur l’école dans son territoire </a:t>
            </a:r>
            <a:r>
              <a:rPr lang="fr-FR" dirty="0" smtClean="0"/>
              <a:t>(collaboration avec la circonscription, le RASED, le PIAL, services de la DSDEN…).</a:t>
            </a:r>
          </a:p>
          <a:p>
            <a:endParaRPr lang="fr-FR" dirty="0" smtClean="0"/>
          </a:p>
          <a:p>
            <a:r>
              <a:rPr lang="fr-FR" b="1" dirty="0" smtClean="0"/>
              <a:t>C- Votre regard sur votre pratique </a:t>
            </a:r>
            <a:r>
              <a:rPr lang="fr-FR" dirty="0" smtClean="0"/>
              <a:t>(réussite des élèves, qualité de vie au travail).</a:t>
            </a:r>
            <a:endParaRPr lang="fr-FR" dirty="0"/>
          </a:p>
          <a:p>
            <a:endParaRPr lang="fr-FR" dirty="0"/>
          </a:p>
        </p:txBody>
      </p:sp>
    </p:spTree>
    <p:extLst>
      <p:ext uri="{BB962C8B-B14F-4D97-AF65-F5344CB8AC3E}">
        <p14:creationId xmlns:p14="http://schemas.microsoft.com/office/powerpoint/2010/main" val="56299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Organisation</a:t>
            </a:r>
            <a:endParaRPr lang="fr-FR" b="1" dirty="0"/>
          </a:p>
        </p:txBody>
      </p:sp>
      <p:sp>
        <p:nvSpPr>
          <p:cNvPr id="4" name="Espace réservé du contenu 3"/>
          <p:cNvSpPr>
            <a:spLocks noGrp="1"/>
          </p:cNvSpPr>
          <p:nvPr>
            <p:ph sz="half" idx="2"/>
          </p:nvPr>
        </p:nvSpPr>
        <p:spPr>
          <a:xfrm>
            <a:off x="1097279" y="2656114"/>
            <a:ext cx="10681063" cy="2394636"/>
          </a:xfrm>
        </p:spPr>
        <p:txBody>
          <a:bodyPr>
            <a:normAutofit/>
          </a:bodyPr>
          <a:lstStyle/>
          <a:p>
            <a:pPr algn="just"/>
            <a:r>
              <a:rPr lang="fr-FR" sz="4000" dirty="0" smtClean="0">
                <a:solidFill>
                  <a:schemeClr val="tx1"/>
                </a:solidFill>
                <a:latin typeface="Calibri" panose="020F0502020204030204" pitchFamily="34" charset="0"/>
                <a:cs typeface="Calibri" panose="020F0502020204030204" pitchFamily="34" charset="0"/>
              </a:rPr>
              <a:t>→ </a:t>
            </a:r>
            <a:r>
              <a:rPr lang="fr-FR" sz="4000" dirty="0" smtClean="0">
                <a:solidFill>
                  <a:schemeClr val="tx1"/>
                </a:solidFill>
              </a:rPr>
              <a:t>Plan quinquennal</a:t>
            </a:r>
          </a:p>
          <a:p>
            <a:pPr algn="just"/>
            <a:r>
              <a:rPr lang="fr-FR" sz="4000" dirty="0">
                <a:solidFill>
                  <a:schemeClr val="tx1"/>
                </a:solidFill>
                <a:latin typeface="Calibri" panose="020F0502020204030204" pitchFamily="34" charset="0"/>
                <a:cs typeface="Calibri" panose="020F0502020204030204" pitchFamily="34" charset="0"/>
              </a:rPr>
              <a:t>→ </a:t>
            </a:r>
            <a:r>
              <a:rPr lang="fr-FR" sz="4000" dirty="0" smtClean="0">
                <a:solidFill>
                  <a:schemeClr val="tx1"/>
                </a:solidFill>
              </a:rPr>
              <a:t>Possibilité de regroupements d’écoles</a:t>
            </a:r>
            <a:endParaRPr lang="fr-FR" sz="4000" dirty="0">
              <a:solidFill>
                <a:schemeClr val="tx1"/>
              </a:solidFill>
            </a:endParaRPr>
          </a:p>
        </p:txBody>
      </p:sp>
    </p:spTree>
    <p:extLst>
      <p:ext uri="{BB962C8B-B14F-4D97-AF65-F5344CB8AC3E}">
        <p14:creationId xmlns:p14="http://schemas.microsoft.com/office/powerpoint/2010/main" val="2998796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90832" y="145100"/>
            <a:ext cx="10639168" cy="6550048"/>
          </a:xfrm>
          <a:prstGeom prst="rect">
            <a:avLst/>
          </a:prstGeom>
        </p:spPr>
      </p:pic>
    </p:spTree>
    <p:extLst>
      <p:ext uri="{BB962C8B-B14F-4D97-AF65-F5344CB8AC3E}">
        <p14:creationId xmlns:p14="http://schemas.microsoft.com/office/powerpoint/2010/main" val="1802801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8419" y="1346500"/>
            <a:ext cx="8001000" cy="4486275"/>
          </a:xfrm>
          <a:prstGeom prst="rect">
            <a:avLst/>
          </a:prstGeom>
        </p:spPr>
      </p:pic>
      <p:sp>
        <p:nvSpPr>
          <p:cNvPr id="6" name="ZoneTexte 5"/>
          <p:cNvSpPr txBox="1"/>
          <p:nvPr/>
        </p:nvSpPr>
        <p:spPr>
          <a:xfrm>
            <a:off x="8241956" y="432486"/>
            <a:ext cx="3818239" cy="6217087"/>
          </a:xfrm>
          <a:prstGeom prst="rect">
            <a:avLst/>
          </a:prstGeom>
          <a:noFill/>
        </p:spPr>
        <p:txBody>
          <a:bodyPr wrap="square" rtlCol="0">
            <a:spAutoFit/>
          </a:bodyPr>
          <a:lstStyle/>
          <a:p>
            <a:pPr algn="ctr"/>
            <a:r>
              <a:rPr lang="fr-FR" sz="2000" b="1" u="sng" dirty="0" smtClean="0"/>
              <a:t>PLUSIEURS ENTREES :</a:t>
            </a:r>
          </a:p>
          <a:p>
            <a:endParaRPr lang="fr-FR" sz="2000" dirty="0" smtClean="0"/>
          </a:p>
          <a:p>
            <a:r>
              <a:rPr lang="fr-FR" sz="2000" dirty="0" smtClean="0"/>
              <a:t>Fréquentation</a:t>
            </a:r>
          </a:p>
          <a:p>
            <a:endParaRPr lang="fr-FR" sz="2000" dirty="0" smtClean="0"/>
          </a:p>
          <a:p>
            <a:r>
              <a:rPr lang="fr-FR" sz="2000" dirty="0" smtClean="0"/>
              <a:t>les apprentissages</a:t>
            </a:r>
          </a:p>
          <a:p>
            <a:endParaRPr lang="fr-FR" sz="2000" dirty="0" smtClean="0"/>
          </a:p>
          <a:p>
            <a:r>
              <a:rPr lang="fr-FR" sz="2000" dirty="0" smtClean="0"/>
              <a:t>le bien être de l’élève, le climat scolaire</a:t>
            </a:r>
          </a:p>
          <a:p>
            <a:endParaRPr lang="fr-FR" sz="2000" dirty="0" smtClean="0"/>
          </a:p>
          <a:p>
            <a:r>
              <a:rPr lang="fr-FR" sz="2000" dirty="0" smtClean="0"/>
              <a:t>Les acteurs et le fonctionnement de l’école</a:t>
            </a:r>
          </a:p>
          <a:p>
            <a:endParaRPr lang="fr-FR" sz="2000" dirty="0" smtClean="0"/>
          </a:p>
          <a:p>
            <a:r>
              <a:rPr lang="fr-FR" sz="2000" dirty="0" smtClean="0"/>
              <a:t>L’école dans son environnement institutionnel et partenarial</a:t>
            </a:r>
          </a:p>
          <a:p>
            <a:endParaRPr lang="fr-FR" sz="2000" dirty="0" smtClean="0"/>
          </a:p>
          <a:p>
            <a:endParaRPr lang="fr-FR" sz="2000" dirty="0"/>
          </a:p>
          <a:p>
            <a:endParaRPr lang="fr-FR" sz="2000" dirty="0"/>
          </a:p>
          <a:p>
            <a:r>
              <a:rPr lang="fr-FR" sz="2000" i="1" dirty="0" smtClean="0"/>
              <a:t>Chaque thématique est abordée dans un tableau à remplir</a:t>
            </a:r>
          </a:p>
          <a:p>
            <a:endParaRPr lang="fr-FR" dirty="0"/>
          </a:p>
        </p:txBody>
      </p:sp>
    </p:spTree>
    <p:extLst>
      <p:ext uri="{BB962C8B-B14F-4D97-AF65-F5344CB8AC3E}">
        <p14:creationId xmlns:p14="http://schemas.microsoft.com/office/powerpoint/2010/main" val="453627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93124" y="284206"/>
            <a:ext cx="10973442" cy="6308162"/>
          </a:xfrm>
          <a:prstGeom prst="rect">
            <a:avLst/>
          </a:prstGeom>
        </p:spPr>
      </p:pic>
    </p:spTree>
    <p:extLst>
      <p:ext uri="{BB962C8B-B14F-4D97-AF65-F5344CB8AC3E}">
        <p14:creationId xmlns:p14="http://schemas.microsoft.com/office/powerpoint/2010/main" val="724346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29500" y="1134118"/>
            <a:ext cx="8124825" cy="4886325"/>
          </a:xfrm>
          <a:prstGeom prst="rect">
            <a:avLst/>
          </a:prstGeom>
        </p:spPr>
      </p:pic>
      <p:sp>
        <p:nvSpPr>
          <p:cNvPr id="3" name="ZoneTexte 2"/>
          <p:cNvSpPr txBox="1"/>
          <p:nvPr/>
        </p:nvSpPr>
        <p:spPr>
          <a:xfrm>
            <a:off x="8760940" y="2075936"/>
            <a:ext cx="3571103" cy="3385542"/>
          </a:xfrm>
          <a:prstGeom prst="rect">
            <a:avLst/>
          </a:prstGeom>
          <a:noFill/>
        </p:spPr>
        <p:txBody>
          <a:bodyPr wrap="square" rtlCol="0">
            <a:spAutoFit/>
          </a:bodyPr>
          <a:lstStyle/>
          <a:p>
            <a:r>
              <a:rPr lang="fr-FR" sz="2800" b="1" u="sng" dirty="0"/>
              <a:t>4</a:t>
            </a:r>
            <a:r>
              <a:rPr lang="fr-FR" sz="2800" b="1" u="sng" dirty="0" smtClean="0"/>
              <a:t> ENTREES </a:t>
            </a:r>
            <a:r>
              <a:rPr lang="fr-FR" sz="2800" b="1" dirty="0" smtClean="0"/>
              <a:t>:</a:t>
            </a:r>
          </a:p>
          <a:p>
            <a:endParaRPr lang="fr-FR" sz="2800" b="1" dirty="0" smtClean="0"/>
          </a:p>
          <a:p>
            <a:r>
              <a:rPr lang="fr-FR" sz="2800" b="1" dirty="0" smtClean="0"/>
              <a:t>A – Qui es-tu ?</a:t>
            </a:r>
          </a:p>
          <a:p>
            <a:r>
              <a:rPr lang="fr-FR" sz="2800" b="1" dirty="0" smtClean="0"/>
              <a:t>B- Ma vie dans l’école</a:t>
            </a:r>
          </a:p>
          <a:p>
            <a:r>
              <a:rPr lang="fr-FR" sz="2800" b="1" dirty="0" smtClean="0"/>
              <a:t>C- Ton travail à l’école</a:t>
            </a:r>
          </a:p>
          <a:p>
            <a:r>
              <a:rPr lang="fr-FR" sz="2800" b="1" dirty="0" smtClean="0"/>
              <a:t>D- Ton passage en sixième</a:t>
            </a:r>
          </a:p>
          <a:p>
            <a:endParaRPr lang="fr-FR" dirty="0"/>
          </a:p>
        </p:txBody>
      </p:sp>
    </p:spTree>
    <p:extLst>
      <p:ext uri="{BB962C8B-B14F-4D97-AF65-F5344CB8AC3E}">
        <p14:creationId xmlns:p14="http://schemas.microsoft.com/office/powerpoint/2010/main" val="2387327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497" y="321277"/>
            <a:ext cx="11961342" cy="1087394"/>
          </a:xfrm>
        </p:spPr>
        <p:txBody>
          <a:bodyPr>
            <a:normAutofit/>
          </a:bodyPr>
          <a:lstStyle/>
          <a:p>
            <a:pPr algn="ctr"/>
            <a:r>
              <a:rPr lang="fr-FR" sz="5400" b="1" dirty="0" smtClean="0"/>
              <a:t>UNE PROPOSITION DE MISE EN OEUVRE</a:t>
            </a:r>
            <a:endParaRPr lang="fr-FR" sz="5400" b="1" dirty="0"/>
          </a:p>
        </p:txBody>
      </p:sp>
      <p:sp>
        <p:nvSpPr>
          <p:cNvPr id="3" name="Espace réservé du texte 2"/>
          <p:cNvSpPr>
            <a:spLocks noGrp="1"/>
          </p:cNvSpPr>
          <p:nvPr>
            <p:ph type="body" idx="1"/>
          </p:nvPr>
        </p:nvSpPr>
        <p:spPr>
          <a:xfrm>
            <a:off x="420131" y="1715343"/>
            <a:ext cx="11627708" cy="4458558"/>
          </a:xfrm>
        </p:spPr>
        <p:txBody>
          <a:bodyPr>
            <a:normAutofit lnSpcReduction="10000"/>
          </a:bodyPr>
          <a:lstStyle/>
          <a:p>
            <a:r>
              <a:rPr lang="fr-FR" dirty="0" smtClean="0"/>
              <a:t>3 questionnaires individuels : </a:t>
            </a:r>
          </a:p>
          <a:p>
            <a:pPr marL="342900" indent="-342900">
              <a:buFontTx/>
              <a:buChar char="-"/>
            </a:pPr>
            <a:r>
              <a:rPr lang="fr-FR" dirty="0" smtClean="0"/>
              <a:t>Pour les parents d’élèves (4 pages)</a:t>
            </a:r>
          </a:p>
          <a:p>
            <a:pPr marL="342900" indent="-342900">
              <a:buFontTx/>
              <a:buChar char="-"/>
            </a:pPr>
            <a:r>
              <a:rPr lang="fr-FR" dirty="0" smtClean="0"/>
              <a:t>Pour l’équipe pédagogique (13 pages)</a:t>
            </a:r>
          </a:p>
          <a:p>
            <a:pPr marL="342900" indent="-342900">
              <a:buFontTx/>
              <a:buChar char="-"/>
            </a:pPr>
            <a:r>
              <a:rPr lang="fr-FR" dirty="0" smtClean="0"/>
              <a:t>Pour les élèves de CM (6 pages)</a:t>
            </a:r>
          </a:p>
          <a:p>
            <a:pPr marL="342900" indent="-342900">
              <a:buFontTx/>
              <a:buChar char="-"/>
            </a:pPr>
            <a:endParaRPr lang="fr-FR" dirty="0" smtClean="0"/>
          </a:p>
          <a:p>
            <a:pPr marL="342900" indent="-342900">
              <a:buFontTx/>
              <a:buChar char="-"/>
            </a:pPr>
            <a:endParaRPr lang="fr-FR" dirty="0"/>
          </a:p>
          <a:p>
            <a:pPr marL="342900" indent="-342900">
              <a:buFontTx/>
              <a:buChar char="-"/>
            </a:pPr>
            <a:endParaRPr lang="fr-FR" dirty="0"/>
          </a:p>
          <a:p>
            <a:r>
              <a:rPr lang="fr-FR" sz="4000" b="1" dirty="0" smtClean="0"/>
              <a:t>Et des commissions pour entendre tous les acteurs de l’école.</a:t>
            </a:r>
            <a:endParaRPr lang="fr-FR" sz="4000" b="1" dirty="0"/>
          </a:p>
        </p:txBody>
      </p:sp>
    </p:spTree>
    <p:extLst>
      <p:ext uri="{BB962C8B-B14F-4D97-AF65-F5344CB8AC3E}">
        <p14:creationId xmlns:p14="http://schemas.microsoft.com/office/powerpoint/2010/main" val="781239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48281" y="365125"/>
            <a:ext cx="11788346" cy="1325563"/>
          </a:xfrm>
        </p:spPr>
        <p:txBody>
          <a:bodyPr>
            <a:noAutofit/>
          </a:bodyPr>
          <a:lstStyle/>
          <a:p>
            <a:r>
              <a:rPr lang="fr-FR" sz="6000" b="1" dirty="0" smtClean="0"/>
              <a:t>Identifier les partenaires de son école</a:t>
            </a:r>
            <a:endParaRPr lang="fr-FR" sz="6000" b="1" dirty="0"/>
          </a:p>
        </p:txBody>
      </p:sp>
      <p:sp>
        <p:nvSpPr>
          <p:cNvPr id="5" name="Espace réservé du contenu 4"/>
          <p:cNvSpPr>
            <a:spLocks noGrp="1"/>
          </p:cNvSpPr>
          <p:nvPr>
            <p:ph idx="1"/>
          </p:nvPr>
        </p:nvSpPr>
        <p:spPr>
          <a:xfrm>
            <a:off x="148281" y="2100648"/>
            <a:ext cx="11788346" cy="4757351"/>
          </a:xfrm>
        </p:spPr>
        <p:txBody>
          <a:bodyPr/>
          <a:lstStyle/>
          <a:p>
            <a:pPr marL="0" indent="0">
              <a:buNone/>
            </a:pPr>
            <a:r>
              <a:rPr lang="fr-FR" i="1" dirty="0" smtClean="0"/>
              <a:t>Les élèves, autres que ceux de CM.</a:t>
            </a:r>
          </a:p>
          <a:p>
            <a:pPr marL="0" indent="0">
              <a:buNone/>
            </a:pPr>
            <a:r>
              <a:rPr lang="fr-FR" i="1" dirty="0" smtClean="0"/>
              <a:t>Les ATSEM</a:t>
            </a:r>
          </a:p>
          <a:p>
            <a:pPr marL="0" indent="0">
              <a:buNone/>
            </a:pPr>
            <a:r>
              <a:rPr lang="fr-FR" i="1" dirty="0" smtClean="0"/>
              <a:t>Les AESH</a:t>
            </a:r>
          </a:p>
          <a:p>
            <a:pPr marL="0" indent="0">
              <a:buNone/>
            </a:pPr>
            <a:r>
              <a:rPr lang="fr-FR" i="1" dirty="0" smtClean="0"/>
              <a:t>Le policier municipal</a:t>
            </a:r>
          </a:p>
          <a:p>
            <a:pPr marL="0" indent="0">
              <a:buNone/>
            </a:pPr>
            <a:r>
              <a:rPr lang="fr-FR" i="1" dirty="0" smtClean="0"/>
              <a:t>Les parents élus</a:t>
            </a:r>
          </a:p>
          <a:p>
            <a:pPr marL="0" indent="0">
              <a:buNone/>
            </a:pPr>
            <a:r>
              <a:rPr lang="fr-FR" i="1" dirty="0" smtClean="0"/>
              <a:t>Le périscolaire</a:t>
            </a:r>
          </a:p>
          <a:p>
            <a:pPr marL="0" indent="0">
              <a:buNone/>
            </a:pPr>
            <a:r>
              <a:rPr lang="fr-FR" i="1" dirty="0" smtClean="0"/>
              <a:t>Les agents municipaux</a:t>
            </a:r>
          </a:p>
          <a:p>
            <a:pPr marL="0" indent="0">
              <a:buNone/>
            </a:pPr>
            <a:r>
              <a:rPr lang="fr-FR" i="1" dirty="0" smtClean="0"/>
              <a:t>…</a:t>
            </a:r>
          </a:p>
          <a:p>
            <a:pPr marL="0" indent="0">
              <a:buNone/>
            </a:pPr>
            <a:endParaRPr lang="fr-FR" dirty="0"/>
          </a:p>
        </p:txBody>
      </p:sp>
    </p:spTree>
    <p:extLst>
      <p:ext uri="{BB962C8B-B14F-4D97-AF65-F5344CB8AC3E}">
        <p14:creationId xmlns:p14="http://schemas.microsoft.com/office/powerpoint/2010/main" val="2244700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9738" y="111211"/>
            <a:ext cx="6141155" cy="6617918"/>
          </a:xfrm>
          <a:prstGeom prst="rect">
            <a:avLst/>
          </a:prstGeom>
        </p:spPr>
      </p:pic>
      <p:sp>
        <p:nvSpPr>
          <p:cNvPr id="3" name="ZoneTexte 2"/>
          <p:cNvSpPr txBox="1"/>
          <p:nvPr/>
        </p:nvSpPr>
        <p:spPr>
          <a:xfrm>
            <a:off x="6598508" y="420130"/>
            <a:ext cx="5263978" cy="6001643"/>
          </a:xfrm>
          <a:prstGeom prst="rect">
            <a:avLst/>
          </a:prstGeom>
          <a:noFill/>
        </p:spPr>
        <p:txBody>
          <a:bodyPr wrap="square" rtlCol="0">
            <a:spAutoFit/>
          </a:bodyPr>
          <a:lstStyle/>
          <a:p>
            <a:r>
              <a:rPr lang="fr-FR" sz="3200" dirty="0" smtClean="0"/>
              <a:t>Un questionnaire par commission qui balaye les 4 axes.</a:t>
            </a:r>
          </a:p>
          <a:p>
            <a:endParaRPr lang="fr-FR" sz="3200" dirty="0"/>
          </a:p>
          <a:p>
            <a:r>
              <a:rPr lang="fr-FR" sz="3200" dirty="0" smtClean="0"/>
              <a:t>Prévoir un calendrier de passage des différentes commission en fonction des disponibilités des personnes à interroger et des interrogateurs.</a:t>
            </a:r>
          </a:p>
          <a:p>
            <a:endParaRPr lang="fr-FR" sz="3200" dirty="0"/>
          </a:p>
          <a:p>
            <a:r>
              <a:rPr lang="fr-FR" sz="3200" dirty="0" smtClean="0"/>
              <a:t>Faire du « tout numérique »</a:t>
            </a:r>
            <a:endParaRPr lang="fr-FR" sz="3200" dirty="0"/>
          </a:p>
        </p:txBody>
      </p:sp>
    </p:spTree>
    <p:extLst>
      <p:ext uri="{BB962C8B-B14F-4D97-AF65-F5344CB8AC3E}">
        <p14:creationId xmlns:p14="http://schemas.microsoft.com/office/powerpoint/2010/main" val="3344542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02330" y="112664"/>
            <a:ext cx="5531555" cy="6745336"/>
          </a:xfrm>
          <a:prstGeom prst="rect">
            <a:avLst/>
          </a:prstGeom>
        </p:spPr>
      </p:pic>
      <p:sp>
        <p:nvSpPr>
          <p:cNvPr id="3" name="ZoneTexte 2"/>
          <p:cNvSpPr txBox="1"/>
          <p:nvPr/>
        </p:nvSpPr>
        <p:spPr>
          <a:xfrm>
            <a:off x="6326659" y="605482"/>
            <a:ext cx="5535827" cy="5509200"/>
          </a:xfrm>
          <a:prstGeom prst="rect">
            <a:avLst/>
          </a:prstGeom>
          <a:noFill/>
        </p:spPr>
        <p:txBody>
          <a:bodyPr wrap="square" rtlCol="0">
            <a:spAutoFit/>
          </a:bodyPr>
          <a:lstStyle/>
          <a:p>
            <a:r>
              <a:rPr lang="fr-FR" sz="3200" dirty="0" smtClean="0"/>
              <a:t>Un questionnaire par commission qui balaye les 4 axes.</a:t>
            </a:r>
          </a:p>
          <a:p>
            <a:endParaRPr lang="fr-FR" sz="3200" dirty="0"/>
          </a:p>
          <a:p>
            <a:r>
              <a:rPr lang="fr-FR" sz="3200" dirty="0" smtClean="0"/>
              <a:t>Prévoir un calendrier de passage des différentes commission en fonction des disponibilités des personnes à interroger et des interrogateurs.</a:t>
            </a:r>
          </a:p>
          <a:p>
            <a:endParaRPr lang="fr-FR" sz="3200" dirty="0"/>
          </a:p>
          <a:p>
            <a:r>
              <a:rPr lang="fr-FR" sz="3200" dirty="0" smtClean="0"/>
              <a:t>Faire du « tout numérique »</a:t>
            </a:r>
            <a:endParaRPr lang="fr-FR" sz="3200" dirty="0"/>
          </a:p>
        </p:txBody>
      </p:sp>
    </p:spTree>
    <p:extLst>
      <p:ext uri="{BB962C8B-B14F-4D97-AF65-F5344CB8AC3E}">
        <p14:creationId xmlns:p14="http://schemas.microsoft.com/office/powerpoint/2010/main" val="36658208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27200" y="201352"/>
            <a:ext cx="7732889" cy="6500638"/>
          </a:xfrm>
          <a:prstGeom prst="rect">
            <a:avLst/>
          </a:prstGeom>
        </p:spPr>
      </p:pic>
    </p:spTree>
    <p:extLst>
      <p:ext uri="{BB962C8B-B14F-4D97-AF65-F5344CB8AC3E}">
        <p14:creationId xmlns:p14="http://schemas.microsoft.com/office/powerpoint/2010/main" val="5797584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20546" y="563618"/>
            <a:ext cx="5792081" cy="5935662"/>
          </a:xfrm>
          <a:prstGeom prst="rect">
            <a:avLst/>
          </a:prstGeom>
        </p:spPr>
      </p:pic>
      <p:graphicFrame>
        <p:nvGraphicFramePr>
          <p:cNvPr id="3" name="Tableau 2"/>
          <p:cNvGraphicFramePr>
            <a:graphicFrameLocks noGrp="1"/>
          </p:cNvGraphicFramePr>
          <p:nvPr>
            <p:extLst/>
          </p:nvPr>
        </p:nvGraphicFramePr>
        <p:xfrm>
          <a:off x="6521115" y="192813"/>
          <a:ext cx="5221704" cy="7040880"/>
        </p:xfrm>
        <a:graphic>
          <a:graphicData uri="http://schemas.openxmlformats.org/drawingml/2006/table">
            <a:tbl>
              <a:tblPr firstRow="1" bandRow="1">
                <a:tableStyleId>{5C22544A-7EE6-4342-B048-85BDC9FD1C3A}</a:tableStyleId>
              </a:tblPr>
              <a:tblGrid>
                <a:gridCol w="1740568">
                  <a:extLst>
                    <a:ext uri="{9D8B030D-6E8A-4147-A177-3AD203B41FA5}">
                      <a16:colId xmlns:a16="http://schemas.microsoft.com/office/drawing/2014/main" val="1209037563"/>
                    </a:ext>
                  </a:extLst>
                </a:gridCol>
                <a:gridCol w="1740568">
                  <a:extLst>
                    <a:ext uri="{9D8B030D-6E8A-4147-A177-3AD203B41FA5}">
                      <a16:colId xmlns:a16="http://schemas.microsoft.com/office/drawing/2014/main" val="3906455411"/>
                    </a:ext>
                  </a:extLst>
                </a:gridCol>
                <a:gridCol w="1740568">
                  <a:extLst>
                    <a:ext uri="{9D8B030D-6E8A-4147-A177-3AD203B41FA5}">
                      <a16:colId xmlns:a16="http://schemas.microsoft.com/office/drawing/2014/main" val="2310561106"/>
                    </a:ext>
                  </a:extLst>
                </a:gridCol>
              </a:tblGrid>
              <a:tr h="427188">
                <a:tc gridSpan="3">
                  <a:txBody>
                    <a:bodyPr/>
                    <a:lstStyle/>
                    <a:p>
                      <a:pPr algn="ctr"/>
                      <a:r>
                        <a:rPr lang="fr-FR" dirty="0" smtClean="0"/>
                        <a:t>AXE 1 : les apprentissages et le suivi des élèves, l’enseignement</a:t>
                      </a: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955834836"/>
                  </a:ext>
                </a:extLst>
              </a:tr>
              <a:tr h="427188">
                <a:tc>
                  <a:txBody>
                    <a:bodyPr/>
                    <a:lstStyle/>
                    <a:p>
                      <a:pPr algn="ctr"/>
                      <a:r>
                        <a:rPr lang="fr-FR" b="1" dirty="0" smtClean="0"/>
                        <a:t>POINTS</a:t>
                      </a:r>
                      <a:r>
                        <a:rPr lang="fr-FR" b="1" baseline="0" dirty="0" smtClean="0"/>
                        <a:t> forts et réussites</a:t>
                      </a:r>
                      <a:endParaRPr lang="fr-FR" b="1" dirty="0"/>
                    </a:p>
                  </a:txBody>
                  <a:tcPr/>
                </a:tc>
                <a:tc>
                  <a:txBody>
                    <a:bodyPr/>
                    <a:lstStyle/>
                    <a:p>
                      <a:pPr algn="ctr"/>
                      <a:r>
                        <a:rPr lang="fr-FR" b="1" dirty="0" smtClean="0"/>
                        <a:t>POINTS</a:t>
                      </a:r>
                      <a:r>
                        <a:rPr lang="fr-FR" b="1" baseline="0" dirty="0" smtClean="0"/>
                        <a:t> de vigilance et marge de progrès</a:t>
                      </a:r>
                      <a:endParaRPr lang="fr-FR" b="1" dirty="0"/>
                    </a:p>
                  </a:txBody>
                  <a:tcPr/>
                </a:tc>
                <a:tc>
                  <a:txBody>
                    <a:bodyPr/>
                    <a:lstStyle/>
                    <a:p>
                      <a:pPr algn="ctr"/>
                      <a:r>
                        <a:rPr lang="fr-FR" b="1" dirty="0" smtClean="0"/>
                        <a:t>Objectifs</a:t>
                      </a:r>
                      <a:r>
                        <a:rPr lang="fr-FR" b="1" baseline="0" dirty="0" smtClean="0"/>
                        <a:t> et actions à développer</a:t>
                      </a:r>
                      <a:endParaRPr lang="fr-FR" b="1" dirty="0"/>
                    </a:p>
                  </a:txBody>
                  <a:tcPr/>
                </a:tc>
                <a:extLst>
                  <a:ext uri="{0D108BD9-81ED-4DB2-BD59-A6C34878D82A}">
                    <a16:rowId xmlns:a16="http://schemas.microsoft.com/office/drawing/2014/main" val="2374396546"/>
                  </a:ext>
                </a:extLst>
              </a:tr>
              <a:tr h="4475305">
                <a:tc>
                  <a:txBody>
                    <a:bodyPr/>
                    <a:lstStyle/>
                    <a:p>
                      <a:r>
                        <a:rPr lang="fr-FR" sz="1400" dirty="0" smtClean="0"/>
                        <a:t>Outils de communication </a:t>
                      </a:r>
                    </a:p>
                    <a:p>
                      <a:r>
                        <a:rPr lang="fr-FR" sz="1400" dirty="0" smtClean="0"/>
                        <a:t>Livrets</a:t>
                      </a:r>
                      <a:r>
                        <a:rPr lang="fr-FR" sz="1400" baseline="0" dirty="0" smtClean="0"/>
                        <a:t> d’évaluations</a:t>
                      </a:r>
                    </a:p>
                    <a:p>
                      <a:r>
                        <a:rPr lang="fr-FR" sz="1400" baseline="0" dirty="0" smtClean="0"/>
                        <a:t>Classeur de réussites</a:t>
                      </a:r>
                    </a:p>
                    <a:p>
                      <a:r>
                        <a:rPr lang="fr-FR" sz="1400" baseline="0" dirty="0" smtClean="0"/>
                        <a:t>Classeur de leçons</a:t>
                      </a:r>
                    </a:p>
                    <a:p>
                      <a:r>
                        <a:rPr lang="fr-FR" sz="1400" baseline="0" dirty="0" smtClean="0"/>
                        <a:t>Porte-vues</a:t>
                      </a:r>
                      <a:endParaRPr lang="fr-FR" sz="1400" dirty="0" smtClean="0"/>
                    </a:p>
                    <a:p>
                      <a:endParaRPr lang="fr-FR" sz="1400" dirty="0" smtClean="0"/>
                    </a:p>
                    <a:p>
                      <a:r>
                        <a:rPr lang="fr-FR" sz="1400" dirty="0" smtClean="0"/>
                        <a:t>Priorité commune : apprendre</a:t>
                      </a:r>
                    </a:p>
                    <a:p>
                      <a:endParaRPr lang="fr-FR" sz="1400" dirty="0" smtClean="0"/>
                    </a:p>
                    <a:p>
                      <a:r>
                        <a:rPr lang="fr-FR" sz="1400" dirty="0" smtClean="0"/>
                        <a:t>Lisibilité sur les intervenants</a:t>
                      </a:r>
                      <a:r>
                        <a:rPr lang="fr-FR" sz="1400" baseline="0" dirty="0" smtClean="0"/>
                        <a:t> extérieurs.</a:t>
                      </a:r>
                    </a:p>
                    <a:p>
                      <a:endParaRPr lang="fr-FR" sz="1400" baseline="0" dirty="0" smtClean="0"/>
                    </a:p>
                    <a:p>
                      <a:r>
                        <a:rPr lang="fr-FR" sz="1400" baseline="0" dirty="0" smtClean="0"/>
                        <a:t>Bonne lisibilité sur les orientations.</a:t>
                      </a:r>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a:p>
                  </a:txBody>
                  <a:tcPr/>
                </a:tc>
                <a:tc>
                  <a:txBody>
                    <a:bodyPr/>
                    <a:lstStyle/>
                    <a:p>
                      <a:r>
                        <a:rPr lang="fr-FR" sz="1400" dirty="0" smtClean="0"/>
                        <a:t>Distinguer</a:t>
                      </a:r>
                      <a:r>
                        <a:rPr lang="fr-FR" sz="1400" baseline="0" dirty="0" smtClean="0"/>
                        <a:t> priorité commune/priorité des classes.</a:t>
                      </a:r>
                    </a:p>
                    <a:p>
                      <a:endParaRPr lang="fr-FR" sz="1400" baseline="0" dirty="0" smtClean="0"/>
                    </a:p>
                    <a:p>
                      <a:r>
                        <a:rPr lang="fr-FR" sz="1400" baseline="0" dirty="0" smtClean="0"/>
                        <a:t>Mais pour quels apprentissages ?</a:t>
                      </a:r>
                    </a:p>
                    <a:p>
                      <a:endParaRPr lang="fr-FR" sz="1400" baseline="0" dirty="0" smtClean="0"/>
                    </a:p>
                    <a:p>
                      <a:r>
                        <a:rPr lang="fr-FR" sz="1400" baseline="0" dirty="0" smtClean="0"/>
                        <a:t>Utilisation du numérique limitée à l’usage des ordinateurs.</a:t>
                      </a:r>
                    </a:p>
                    <a:p>
                      <a:endParaRPr lang="fr-FR" sz="1400" baseline="0" dirty="0" smtClean="0"/>
                    </a:p>
                    <a:p>
                      <a:endParaRPr lang="fr-FR" sz="1400" baseline="0" dirty="0" smtClean="0"/>
                    </a:p>
                    <a:p>
                      <a:r>
                        <a:rPr lang="fr-FR" sz="1400" baseline="0" dirty="0" smtClean="0"/>
                        <a:t>Question du maintien ?</a:t>
                      </a:r>
                      <a:endParaRPr lang="fr-FR" sz="1400" dirty="0"/>
                    </a:p>
                  </a:txBody>
                  <a:tcPr/>
                </a:tc>
                <a:tc>
                  <a:txBody>
                    <a:bodyPr/>
                    <a:lstStyle/>
                    <a:p>
                      <a:r>
                        <a:rPr lang="fr-FR" sz="1400" dirty="0" smtClean="0"/>
                        <a:t>Donner de la lisibilité sur le projet d’école</a:t>
                      </a:r>
                    </a:p>
                    <a:p>
                      <a:endParaRPr lang="fr-FR" sz="1400" dirty="0" smtClean="0"/>
                    </a:p>
                    <a:p>
                      <a:r>
                        <a:rPr lang="fr-FR" sz="1400" dirty="0" smtClean="0"/>
                        <a:t>Davantage d’implication des parents dans la</a:t>
                      </a:r>
                      <a:r>
                        <a:rPr lang="fr-FR" sz="1400" baseline="0" dirty="0" smtClean="0"/>
                        <a:t> vie de l’école.</a:t>
                      </a:r>
                      <a:endParaRPr lang="fr-FR" sz="1400" dirty="0"/>
                    </a:p>
                  </a:txBody>
                  <a:tcPr/>
                </a:tc>
                <a:extLst>
                  <a:ext uri="{0D108BD9-81ED-4DB2-BD59-A6C34878D82A}">
                    <a16:rowId xmlns:a16="http://schemas.microsoft.com/office/drawing/2014/main" val="641923696"/>
                  </a:ext>
                </a:extLst>
              </a:tr>
            </a:tbl>
          </a:graphicData>
        </a:graphic>
      </p:graphicFrame>
      <p:cxnSp>
        <p:nvCxnSpPr>
          <p:cNvPr id="9" name="Connecteur droit avec flèche 8"/>
          <p:cNvCxnSpPr/>
          <p:nvPr/>
        </p:nvCxnSpPr>
        <p:spPr>
          <a:xfrm>
            <a:off x="2815389" y="1492070"/>
            <a:ext cx="3705726" cy="8300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4872789" y="3284621"/>
            <a:ext cx="3429000" cy="1143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3272589" y="2322095"/>
            <a:ext cx="6809874" cy="4331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045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8BED59-1E61-8945-841D-360070EE289A}"/>
              </a:ext>
            </a:extLst>
          </p:cNvPr>
          <p:cNvSpPr>
            <a:spLocks noGrp="1"/>
          </p:cNvSpPr>
          <p:nvPr>
            <p:ph type="title"/>
          </p:nvPr>
        </p:nvSpPr>
        <p:spPr>
          <a:xfrm>
            <a:off x="214744" y="340909"/>
            <a:ext cx="11762509" cy="924601"/>
          </a:xfrm>
        </p:spPr>
        <p:txBody>
          <a:bodyPr>
            <a:normAutofit fontScale="90000"/>
          </a:bodyPr>
          <a:lstStyle/>
          <a:p>
            <a:pPr algn="ctr"/>
            <a:r>
              <a:rPr lang="fr-FR" sz="4400" b="1" dirty="0">
                <a:solidFill>
                  <a:schemeClr val="bg2">
                    <a:lumMod val="25000"/>
                  </a:schemeClr>
                </a:solidFill>
              </a:rPr>
              <a:t>Processus d’évaluation d’une </a:t>
            </a:r>
            <a:r>
              <a:rPr lang="fr-FR" sz="4400" b="1" dirty="0" smtClean="0">
                <a:solidFill>
                  <a:schemeClr val="bg2">
                    <a:lumMod val="25000"/>
                  </a:schemeClr>
                </a:solidFill>
              </a:rPr>
              <a:t>école : </a:t>
            </a:r>
            <a:r>
              <a:rPr lang="fr-FR" sz="2700" b="1" dirty="0" smtClean="0">
                <a:solidFill>
                  <a:schemeClr val="bg2">
                    <a:lumMod val="25000"/>
                  </a:schemeClr>
                </a:solidFill>
              </a:rPr>
              <a:t>complémentarité entre deux processus</a:t>
            </a:r>
            <a:r>
              <a:rPr lang="fr-FR" dirty="0"/>
              <a:t/>
            </a:r>
            <a:br>
              <a:rPr lang="fr-FR" dirty="0"/>
            </a:br>
            <a:endParaRPr lang="fr-FR" dirty="0"/>
          </a:p>
        </p:txBody>
      </p:sp>
      <p:sp>
        <p:nvSpPr>
          <p:cNvPr id="9" name="Rectangle 8">
            <a:extLst>
              <a:ext uri="{FF2B5EF4-FFF2-40B4-BE49-F238E27FC236}">
                <a16:creationId xmlns:a16="http://schemas.microsoft.com/office/drawing/2014/main" id="{6824A7D2-958E-2E4B-923F-65EDADDD48AC}"/>
              </a:ext>
            </a:extLst>
          </p:cNvPr>
          <p:cNvSpPr/>
          <p:nvPr/>
        </p:nvSpPr>
        <p:spPr>
          <a:xfrm>
            <a:off x="899160" y="763618"/>
            <a:ext cx="10119360" cy="5168129"/>
          </a:xfrm>
          <a:prstGeom prst="rect">
            <a:avLst/>
          </a:prstGeom>
          <a:solidFill>
            <a:srgbClr val="EADA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DE80F24C-098F-684B-9786-AFFF9D87EDC5}"/>
              </a:ext>
            </a:extLst>
          </p:cNvPr>
          <p:cNvSpPr>
            <a:spLocks noGrp="1"/>
          </p:cNvSpPr>
          <p:nvPr>
            <p:ph idx="1"/>
          </p:nvPr>
        </p:nvSpPr>
        <p:spPr>
          <a:xfrm>
            <a:off x="1230780" y="893604"/>
            <a:ext cx="4084320" cy="534050"/>
          </a:xfrm>
          <a:solidFill>
            <a:srgbClr val="9BA7F6"/>
          </a:solidFill>
        </p:spPr>
        <p:txBody>
          <a:bodyPr>
            <a:normAutofit/>
          </a:bodyPr>
          <a:lstStyle/>
          <a:p>
            <a:pPr algn="ctr"/>
            <a:r>
              <a:rPr lang="fr-FR" sz="2400" b="1" dirty="0" smtClean="0"/>
              <a:t>Auto-évaluation : </a:t>
            </a:r>
            <a:endParaRPr lang="fr-FR" sz="2400" b="1" dirty="0"/>
          </a:p>
        </p:txBody>
      </p:sp>
      <p:sp>
        <p:nvSpPr>
          <p:cNvPr id="4" name="Espace réservé du contenu 2">
            <a:extLst>
              <a:ext uri="{FF2B5EF4-FFF2-40B4-BE49-F238E27FC236}">
                <a16:creationId xmlns:a16="http://schemas.microsoft.com/office/drawing/2014/main" id="{9A1E1780-5A11-D647-A3A0-3F2D9B5791F1}"/>
              </a:ext>
            </a:extLst>
          </p:cNvPr>
          <p:cNvSpPr txBox="1">
            <a:spLocks/>
          </p:cNvSpPr>
          <p:nvPr/>
        </p:nvSpPr>
        <p:spPr>
          <a:xfrm>
            <a:off x="1240155" y="2082150"/>
            <a:ext cx="4084320" cy="1058601"/>
          </a:xfrm>
          <a:prstGeom prst="rect">
            <a:avLst/>
          </a:prstGeom>
          <a:solidFill>
            <a:srgbClr val="9BA7F6"/>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sz="1800" b="1" dirty="0" smtClean="0"/>
              <a:t>Mobilise </a:t>
            </a:r>
            <a:r>
              <a:rPr lang="fr-FR" sz="1400" dirty="0" smtClean="0"/>
              <a:t>l’ensemble </a:t>
            </a:r>
            <a:r>
              <a:rPr lang="fr-FR" sz="1400" dirty="0"/>
              <a:t>des acteurs de </a:t>
            </a:r>
            <a:r>
              <a:rPr lang="fr-FR" sz="1400" dirty="0" smtClean="0"/>
              <a:t>l’école : directrice, enseignants, personnels de la collectivité, parents, élèves, partenaires </a:t>
            </a:r>
            <a:r>
              <a:rPr lang="fr-FR" dirty="0" smtClean="0"/>
              <a:t>… </a:t>
            </a:r>
            <a:r>
              <a:rPr lang="fr-FR" sz="1400" dirty="0" smtClean="0"/>
              <a:t>pour faire émerger les caractéristiques de l’école</a:t>
            </a:r>
            <a:endParaRPr lang="fr-FR" sz="1400" dirty="0"/>
          </a:p>
        </p:txBody>
      </p:sp>
      <p:sp>
        <p:nvSpPr>
          <p:cNvPr id="5" name="Espace réservé du contenu 2">
            <a:extLst>
              <a:ext uri="{FF2B5EF4-FFF2-40B4-BE49-F238E27FC236}">
                <a16:creationId xmlns:a16="http://schemas.microsoft.com/office/drawing/2014/main" id="{C47C3219-001B-2542-A97E-8EF10BCB3800}"/>
              </a:ext>
            </a:extLst>
          </p:cNvPr>
          <p:cNvSpPr txBox="1">
            <a:spLocks/>
          </p:cNvSpPr>
          <p:nvPr/>
        </p:nvSpPr>
        <p:spPr>
          <a:xfrm>
            <a:off x="1240155" y="3269418"/>
            <a:ext cx="4084320" cy="694657"/>
          </a:xfrm>
          <a:prstGeom prst="rect">
            <a:avLst/>
          </a:prstGeom>
          <a:solidFill>
            <a:srgbClr val="9BA7F6"/>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sz="1800" b="1" dirty="0" smtClean="0"/>
              <a:t>Analyse </a:t>
            </a:r>
            <a:r>
              <a:rPr lang="fr-FR" sz="1800" dirty="0"/>
              <a:t>l</a:t>
            </a:r>
            <a:r>
              <a:rPr lang="fr-FR" sz="1800" dirty="0" smtClean="0"/>
              <a:t>e </a:t>
            </a:r>
            <a:r>
              <a:rPr lang="fr-FR" sz="1800" dirty="0"/>
              <a:t>contexte interne et externe de </a:t>
            </a:r>
            <a:r>
              <a:rPr lang="fr-FR" sz="1800" dirty="0" smtClean="0"/>
              <a:t>l’école </a:t>
            </a:r>
            <a:endParaRPr lang="fr-FR" sz="1800" dirty="0"/>
          </a:p>
        </p:txBody>
      </p:sp>
      <p:sp>
        <p:nvSpPr>
          <p:cNvPr id="6" name="Espace réservé du contenu 2">
            <a:extLst>
              <a:ext uri="{FF2B5EF4-FFF2-40B4-BE49-F238E27FC236}">
                <a16:creationId xmlns:a16="http://schemas.microsoft.com/office/drawing/2014/main" id="{DD9984B5-EFB4-BF4D-A078-AB7A5BA4D1B4}"/>
              </a:ext>
            </a:extLst>
          </p:cNvPr>
          <p:cNvSpPr txBox="1">
            <a:spLocks/>
          </p:cNvSpPr>
          <p:nvPr/>
        </p:nvSpPr>
        <p:spPr>
          <a:xfrm>
            <a:off x="1240155" y="4137706"/>
            <a:ext cx="4084320" cy="495193"/>
          </a:xfrm>
          <a:prstGeom prst="rect">
            <a:avLst/>
          </a:prstGeom>
          <a:solidFill>
            <a:srgbClr val="9BA7F6"/>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sz="1800" b="1" dirty="0"/>
              <a:t>Interroge 4 </a:t>
            </a:r>
            <a:r>
              <a:rPr lang="fr-FR" sz="1800" b="1" dirty="0" smtClean="0"/>
              <a:t>domaines</a:t>
            </a:r>
            <a:endParaRPr lang="fr-FR" sz="400" b="1" dirty="0"/>
          </a:p>
          <a:p>
            <a:pPr marL="0" indent="0">
              <a:buNone/>
            </a:pPr>
            <a:endParaRPr lang="fr-FR" sz="2400" b="1" dirty="0"/>
          </a:p>
          <a:p>
            <a:endParaRPr lang="fr-FR" sz="2400" dirty="0"/>
          </a:p>
        </p:txBody>
      </p:sp>
      <p:sp>
        <p:nvSpPr>
          <p:cNvPr id="7" name="Espace réservé du contenu 2">
            <a:extLst>
              <a:ext uri="{FF2B5EF4-FFF2-40B4-BE49-F238E27FC236}">
                <a16:creationId xmlns:a16="http://schemas.microsoft.com/office/drawing/2014/main" id="{48187422-CFFC-A043-A4E8-BC3DEF372642}"/>
              </a:ext>
            </a:extLst>
          </p:cNvPr>
          <p:cNvSpPr txBox="1">
            <a:spLocks/>
          </p:cNvSpPr>
          <p:nvPr/>
        </p:nvSpPr>
        <p:spPr>
          <a:xfrm>
            <a:off x="1240155" y="4781798"/>
            <a:ext cx="4084320" cy="1000281"/>
          </a:xfrm>
          <a:prstGeom prst="rect">
            <a:avLst/>
          </a:prstGeom>
          <a:solidFill>
            <a:srgbClr val="9BA7F6"/>
          </a:solidFill>
        </p:spPr>
        <p:txBody>
          <a:bodyPr vert="horz" lIns="0" tIns="45720" rIns="0" bIns="45720" rtlCol="0">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sz="7200" b="1" dirty="0"/>
              <a:t>Propose</a:t>
            </a:r>
          </a:p>
          <a:p>
            <a:pPr marL="0" indent="0">
              <a:lnSpc>
                <a:spcPct val="120000"/>
              </a:lnSpc>
              <a:spcBef>
                <a:spcPts val="0"/>
              </a:spcBef>
              <a:spcAft>
                <a:spcPts val="0"/>
              </a:spcAft>
              <a:buNone/>
            </a:pPr>
            <a:r>
              <a:rPr lang="fr-FR" sz="5600" dirty="0" smtClean="0"/>
              <a:t>des </a:t>
            </a:r>
            <a:r>
              <a:rPr lang="fr-FR" sz="5600" dirty="0"/>
              <a:t>orientations stratégiques</a:t>
            </a:r>
          </a:p>
          <a:p>
            <a:pPr marL="0" indent="0">
              <a:lnSpc>
                <a:spcPct val="120000"/>
              </a:lnSpc>
              <a:spcBef>
                <a:spcPts val="0"/>
              </a:spcBef>
              <a:spcAft>
                <a:spcPts val="0"/>
              </a:spcAft>
              <a:buNone/>
            </a:pPr>
            <a:r>
              <a:rPr lang="fr-FR" sz="5600" dirty="0"/>
              <a:t>un plan d’action et de </a:t>
            </a:r>
            <a:r>
              <a:rPr lang="fr-FR" sz="5600" dirty="0" smtClean="0"/>
              <a:t>formation pour consolider les réussites des élèves et la qualité de vie à l’école</a:t>
            </a:r>
            <a:endParaRPr lang="fr-FR" sz="5600" dirty="0"/>
          </a:p>
          <a:p>
            <a:pPr algn="ctr"/>
            <a:endParaRPr lang="fr-FR" sz="2400" b="1" dirty="0"/>
          </a:p>
        </p:txBody>
      </p:sp>
      <p:pic>
        <p:nvPicPr>
          <p:cNvPr id="8" name="Image 7">
            <a:extLst>
              <a:ext uri="{FF2B5EF4-FFF2-40B4-BE49-F238E27FC236}">
                <a16:creationId xmlns:a16="http://schemas.microsoft.com/office/drawing/2014/main" id="{23113491-4077-0D49-922F-960F0E81FBF1}"/>
              </a:ext>
            </a:extLst>
          </p:cNvPr>
          <p:cNvPicPr>
            <a:picLocks noChangeAspect="1"/>
          </p:cNvPicPr>
          <p:nvPr/>
        </p:nvPicPr>
        <p:blipFill>
          <a:blip r:embed="rId2"/>
          <a:stretch>
            <a:fillRect/>
          </a:stretch>
        </p:blipFill>
        <p:spPr>
          <a:xfrm>
            <a:off x="6053595" y="893604"/>
            <a:ext cx="4648200" cy="4569456"/>
          </a:xfrm>
          <a:prstGeom prst="rect">
            <a:avLst/>
          </a:prstGeom>
        </p:spPr>
      </p:pic>
      <p:sp>
        <p:nvSpPr>
          <p:cNvPr id="10" name="ZoneTexte 9"/>
          <p:cNvSpPr txBox="1"/>
          <p:nvPr/>
        </p:nvSpPr>
        <p:spPr>
          <a:xfrm>
            <a:off x="3076073" y="6396335"/>
            <a:ext cx="6039853" cy="461665"/>
          </a:xfrm>
          <a:prstGeom prst="rect">
            <a:avLst/>
          </a:prstGeom>
          <a:noFill/>
        </p:spPr>
        <p:txBody>
          <a:bodyPr wrap="square" rtlCol="0">
            <a:spAutoFit/>
          </a:bodyPr>
          <a:lstStyle/>
          <a:p>
            <a:r>
              <a:rPr lang="fr-FR" sz="2400" b="1" dirty="0" smtClean="0"/>
              <a:t>RENOUVELLEMENT DU PROJET D’ECOLE</a:t>
            </a:r>
            <a:endParaRPr lang="fr-FR" sz="2400" b="1" dirty="0"/>
          </a:p>
        </p:txBody>
      </p:sp>
      <p:sp>
        <p:nvSpPr>
          <p:cNvPr id="12" name="ZoneTexte 11"/>
          <p:cNvSpPr txBox="1"/>
          <p:nvPr/>
        </p:nvSpPr>
        <p:spPr>
          <a:xfrm>
            <a:off x="1464794" y="5930978"/>
            <a:ext cx="3616292" cy="369332"/>
          </a:xfrm>
          <a:prstGeom prst="rect">
            <a:avLst/>
          </a:prstGeom>
          <a:noFill/>
        </p:spPr>
        <p:txBody>
          <a:bodyPr wrap="square" rtlCol="0">
            <a:spAutoFit/>
          </a:bodyPr>
          <a:lstStyle/>
          <a:p>
            <a:r>
              <a:rPr lang="fr-FR" b="1" dirty="0" smtClean="0"/>
              <a:t>Présentation au conseil d’école</a:t>
            </a:r>
            <a:endParaRPr lang="fr-FR" b="1" dirty="0"/>
          </a:p>
        </p:txBody>
      </p:sp>
      <p:sp>
        <p:nvSpPr>
          <p:cNvPr id="13" name="ZoneTexte 12"/>
          <p:cNvSpPr txBox="1"/>
          <p:nvPr/>
        </p:nvSpPr>
        <p:spPr>
          <a:xfrm>
            <a:off x="1240155" y="1469239"/>
            <a:ext cx="4065571" cy="646331"/>
          </a:xfrm>
          <a:prstGeom prst="rect">
            <a:avLst/>
          </a:prstGeom>
          <a:noFill/>
        </p:spPr>
        <p:txBody>
          <a:bodyPr wrap="square" rtlCol="0">
            <a:spAutoFit/>
          </a:bodyPr>
          <a:lstStyle/>
          <a:p>
            <a:pPr algn="ctr"/>
            <a:r>
              <a:rPr lang="fr-FR" b="1" dirty="0" smtClean="0"/>
              <a:t>Analyser l’école dans sa globalité de manière participative</a:t>
            </a:r>
            <a:endParaRPr lang="fr-FR" b="1" dirty="0"/>
          </a:p>
        </p:txBody>
      </p:sp>
    </p:spTree>
    <p:extLst>
      <p:ext uri="{BB962C8B-B14F-4D97-AF65-F5344CB8AC3E}">
        <p14:creationId xmlns:p14="http://schemas.microsoft.com/office/powerpoint/2010/main" val="25264797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042394" y="191363"/>
            <a:ext cx="7825172" cy="6548104"/>
          </a:xfrm>
          <a:prstGeom prst="rect">
            <a:avLst/>
          </a:prstGeom>
        </p:spPr>
      </p:pic>
    </p:spTree>
    <p:extLst>
      <p:ext uri="{BB962C8B-B14F-4D97-AF65-F5344CB8AC3E}">
        <p14:creationId xmlns:p14="http://schemas.microsoft.com/office/powerpoint/2010/main" val="16368617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UN PLAN QUINQUENAL</a:t>
            </a:r>
            <a:endParaRPr lang="fr-FR" b="1" dirty="0"/>
          </a:p>
        </p:txBody>
      </p:sp>
      <p:sp>
        <p:nvSpPr>
          <p:cNvPr id="4" name="Espace réservé du contenu 3"/>
          <p:cNvSpPr>
            <a:spLocks noGrp="1"/>
          </p:cNvSpPr>
          <p:nvPr>
            <p:ph sz="half" idx="2"/>
          </p:nvPr>
        </p:nvSpPr>
        <p:spPr>
          <a:xfrm>
            <a:off x="1097279" y="2656114"/>
            <a:ext cx="10681063" cy="2394636"/>
          </a:xfrm>
        </p:spPr>
        <p:txBody>
          <a:bodyPr>
            <a:normAutofit fontScale="77500" lnSpcReduction="20000"/>
          </a:bodyPr>
          <a:lstStyle/>
          <a:p>
            <a:pPr algn="just"/>
            <a:r>
              <a:rPr lang="fr-FR" sz="4000" dirty="0" smtClean="0">
                <a:solidFill>
                  <a:schemeClr val="tx1"/>
                </a:solidFill>
                <a:latin typeface="Calibri" panose="020F0502020204030204" pitchFamily="34" charset="0"/>
                <a:cs typeface="Calibri" panose="020F0502020204030204" pitchFamily="34" charset="0"/>
              </a:rPr>
              <a:t>→ </a:t>
            </a:r>
            <a:r>
              <a:rPr lang="fr-FR" sz="4000" dirty="0" smtClean="0">
                <a:solidFill>
                  <a:schemeClr val="tx1"/>
                </a:solidFill>
              </a:rPr>
              <a:t>2022-2023 : </a:t>
            </a:r>
            <a:r>
              <a:rPr lang="fr-FR" sz="4000" dirty="0" err="1" smtClean="0">
                <a:solidFill>
                  <a:schemeClr val="tx1"/>
                </a:solidFill>
              </a:rPr>
              <a:t>Bonson</a:t>
            </a:r>
            <a:r>
              <a:rPr lang="fr-FR" sz="4000" dirty="0" smtClean="0">
                <a:solidFill>
                  <a:schemeClr val="tx1"/>
                </a:solidFill>
              </a:rPr>
              <a:t> – la Fouillouse – Bellegarde (6cl.)</a:t>
            </a:r>
          </a:p>
          <a:p>
            <a:pPr algn="just"/>
            <a:r>
              <a:rPr lang="fr-FR" sz="4000" dirty="0" smtClean="0">
                <a:solidFill>
                  <a:schemeClr val="tx1"/>
                </a:solidFill>
              </a:rPr>
              <a:t>                            </a:t>
            </a:r>
            <a:r>
              <a:rPr lang="fr-FR" sz="4000" dirty="0" err="1" smtClean="0">
                <a:solidFill>
                  <a:schemeClr val="tx1"/>
                </a:solidFill>
              </a:rPr>
              <a:t>Craintilleux</a:t>
            </a:r>
            <a:r>
              <a:rPr lang="fr-FR" sz="4000" dirty="0" smtClean="0">
                <a:solidFill>
                  <a:schemeClr val="tx1"/>
                </a:solidFill>
              </a:rPr>
              <a:t> / Rivas -</a:t>
            </a:r>
          </a:p>
          <a:p>
            <a:pPr algn="just"/>
            <a:r>
              <a:rPr lang="fr-FR" sz="4000" dirty="0">
                <a:solidFill>
                  <a:schemeClr val="tx1"/>
                </a:solidFill>
                <a:latin typeface="Calibri" panose="020F0502020204030204" pitchFamily="34" charset="0"/>
                <a:cs typeface="Calibri" panose="020F0502020204030204" pitchFamily="34" charset="0"/>
              </a:rPr>
              <a:t>→ </a:t>
            </a:r>
            <a:r>
              <a:rPr lang="fr-FR" sz="4000" dirty="0" smtClean="0">
                <a:solidFill>
                  <a:schemeClr val="tx1"/>
                </a:solidFill>
              </a:rPr>
              <a:t>2023-2024 : Fontanes / </a:t>
            </a:r>
            <a:r>
              <a:rPr lang="fr-FR" sz="4000" dirty="0" err="1" smtClean="0">
                <a:solidFill>
                  <a:schemeClr val="tx1"/>
                </a:solidFill>
              </a:rPr>
              <a:t>Grammond</a:t>
            </a:r>
            <a:r>
              <a:rPr lang="fr-FR" sz="4000" dirty="0" smtClean="0">
                <a:solidFill>
                  <a:schemeClr val="tx1"/>
                </a:solidFill>
              </a:rPr>
              <a:t> / La Gimond /   </a:t>
            </a:r>
            <a:r>
              <a:rPr lang="fr-FR" sz="4000" dirty="0" err="1" smtClean="0">
                <a:solidFill>
                  <a:schemeClr val="tx1"/>
                </a:solidFill>
              </a:rPr>
              <a:t>Marcenod</a:t>
            </a:r>
            <a:r>
              <a:rPr lang="fr-FR" sz="4000" dirty="0" smtClean="0">
                <a:solidFill>
                  <a:schemeClr val="tx1"/>
                </a:solidFill>
              </a:rPr>
              <a:t> </a:t>
            </a:r>
          </a:p>
          <a:p>
            <a:pPr algn="just"/>
            <a:r>
              <a:rPr lang="fr-FR" sz="4000" dirty="0">
                <a:solidFill>
                  <a:schemeClr val="tx1"/>
                </a:solidFill>
              </a:rPr>
              <a:t> </a:t>
            </a:r>
            <a:r>
              <a:rPr lang="fr-FR" sz="4000" dirty="0" smtClean="0">
                <a:solidFill>
                  <a:schemeClr val="tx1"/>
                </a:solidFill>
              </a:rPr>
              <a:t>                           </a:t>
            </a:r>
            <a:r>
              <a:rPr lang="fr-FR" sz="4000" dirty="0" err="1" smtClean="0">
                <a:solidFill>
                  <a:schemeClr val="tx1"/>
                </a:solidFill>
              </a:rPr>
              <a:t>Chazelles</a:t>
            </a:r>
            <a:r>
              <a:rPr lang="fr-FR" sz="4000" dirty="0" smtClean="0">
                <a:solidFill>
                  <a:schemeClr val="tx1"/>
                </a:solidFill>
              </a:rPr>
              <a:t> sur Lyon - </a:t>
            </a:r>
            <a:r>
              <a:rPr lang="fr-FR" sz="4000" dirty="0" err="1" smtClean="0">
                <a:solidFill>
                  <a:schemeClr val="tx1"/>
                </a:solidFill>
              </a:rPr>
              <a:t>Veauchette</a:t>
            </a:r>
            <a:endParaRPr lang="fr-FR" sz="4000" dirty="0" smtClean="0">
              <a:solidFill>
                <a:schemeClr val="tx1"/>
              </a:solidFill>
            </a:endParaRPr>
          </a:p>
          <a:p>
            <a:pPr algn="just"/>
            <a:endParaRPr lang="fr-FR" sz="4000" dirty="0">
              <a:solidFill>
                <a:schemeClr val="tx1"/>
              </a:solidFill>
            </a:endParaRPr>
          </a:p>
        </p:txBody>
      </p:sp>
    </p:spTree>
    <p:extLst>
      <p:ext uri="{BB962C8B-B14F-4D97-AF65-F5344CB8AC3E}">
        <p14:creationId xmlns:p14="http://schemas.microsoft.com/office/powerpoint/2010/main" val="3299809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0123F4DB-3488-874E-8564-2BB06C71C4C1}"/>
              </a:ext>
            </a:extLst>
          </p:cNvPr>
          <p:cNvSpPr txBox="1">
            <a:spLocks/>
          </p:cNvSpPr>
          <p:nvPr/>
        </p:nvSpPr>
        <p:spPr>
          <a:xfrm>
            <a:off x="3749039" y="1279440"/>
            <a:ext cx="4355253" cy="554617"/>
          </a:xfrm>
          <a:prstGeom prst="rect">
            <a:avLst/>
          </a:prstGeom>
          <a:solidFill>
            <a:srgbClr val="9BA7F6"/>
          </a:solidFill>
          <a:ln w="38100">
            <a:solidFill>
              <a:srgbClr val="005B29"/>
            </a:solidFill>
          </a:ln>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FR" sz="2400" b="1"/>
              <a:t>Auto-évaluation</a:t>
            </a:r>
            <a:endParaRPr lang="fr-FR" sz="2400" b="1" dirty="0"/>
          </a:p>
        </p:txBody>
      </p:sp>
      <p:sp>
        <p:nvSpPr>
          <p:cNvPr id="3" name="Espace réservé du contenu 2">
            <a:extLst>
              <a:ext uri="{FF2B5EF4-FFF2-40B4-BE49-F238E27FC236}">
                <a16:creationId xmlns:a16="http://schemas.microsoft.com/office/drawing/2014/main" id="{EE5C995C-5B29-4845-BE20-D172F22CF046}"/>
              </a:ext>
            </a:extLst>
          </p:cNvPr>
          <p:cNvSpPr txBox="1">
            <a:spLocks/>
          </p:cNvSpPr>
          <p:nvPr/>
        </p:nvSpPr>
        <p:spPr>
          <a:xfrm>
            <a:off x="2099732" y="2179174"/>
            <a:ext cx="7941735" cy="3399385"/>
          </a:xfrm>
          <a:prstGeom prst="rect">
            <a:avLst/>
          </a:prstGeom>
          <a:solidFill>
            <a:srgbClr val="9BA7F6"/>
          </a:solidFill>
          <a:ln w="38100">
            <a:solidFill>
              <a:srgbClr val="005B29"/>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endParaRPr lang="fr-FR" sz="2400" b="1" dirty="0"/>
          </a:p>
        </p:txBody>
      </p:sp>
      <p:sp>
        <p:nvSpPr>
          <p:cNvPr id="4" name="Espace réservé du contenu 2">
            <a:extLst>
              <a:ext uri="{FF2B5EF4-FFF2-40B4-BE49-F238E27FC236}">
                <a16:creationId xmlns:a16="http://schemas.microsoft.com/office/drawing/2014/main" id="{E6EDBCEB-3C35-6F47-A452-A93D9A2CB44F}"/>
              </a:ext>
            </a:extLst>
          </p:cNvPr>
          <p:cNvSpPr txBox="1">
            <a:spLocks/>
          </p:cNvSpPr>
          <p:nvPr/>
        </p:nvSpPr>
        <p:spPr>
          <a:xfrm>
            <a:off x="3749038" y="5726328"/>
            <a:ext cx="4355253" cy="466683"/>
          </a:xfrm>
          <a:prstGeom prst="rect">
            <a:avLst/>
          </a:prstGeom>
          <a:solidFill>
            <a:srgbClr val="9BA7F6"/>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FR" sz="2400" b="1" dirty="0"/>
              <a:t>Evaluation externe</a:t>
            </a:r>
          </a:p>
        </p:txBody>
      </p:sp>
      <p:sp>
        <p:nvSpPr>
          <p:cNvPr id="5" name="Espace réservé du contenu 2">
            <a:extLst>
              <a:ext uri="{FF2B5EF4-FFF2-40B4-BE49-F238E27FC236}">
                <a16:creationId xmlns:a16="http://schemas.microsoft.com/office/drawing/2014/main" id="{51FBB25D-D7B6-EC4A-8E33-7D207A7D9A5B}"/>
              </a:ext>
            </a:extLst>
          </p:cNvPr>
          <p:cNvSpPr txBox="1">
            <a:spLocks/>
          </p:cNvSpPr>
          <p:nvPr/>
        </p:nvSpPr>
        <p:spPr>
          <a:xfrm>
            <a:off x="3945466" y="2316570"/>
            <a:ext cx="3962400" cy="435524"/>
          </a:xfrm>
          <a:prstGeom prst="rect">
            <a:avLst/>
          </a:prstGeom>
          <a:solidFill>
            <a:schemeClr val="accent5">
              <a:lumMod val="40000"/>
              <a:lumOff val="60000"/>
            </a:schemeClr>
          </a:solidFill>
          <a:ln w="38100">
            <a:solidFill>
              <a:srgbClr val="005B29"/>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FR" sz="2400" b="1" dirty="0"/>
              <a:t>Contexte de l’école</a:t>
            </a:r>
          </a:p>
        </p:txBody>
      </p:sp>
      <p:sp>
        <p:nvSpPr>
          <p:cNvPr id="6" name="Espace réservé du contenu 2">
            <a:extLst>
              <a:ext uri="{FF2B5EF4-FFF2-40B4-BE49-F238E27FC236}">
                <a16:creationId xmlns:a16="http://schemas.microsoft.com/office/drawing/2014/main" id="{BBBAD256-2C45-4149-847D-4397DAFFCC5F}"/>
              </a:ext>
            </a:extLst>
          </p:cNvPr>
          <p:cNvSpPr txBox="1">
            <a:spLocks/>
          </p:cNvSpPr>
          <p:nvPr/>
        </p:nvSpPr>
        <p:spPr>
          <a:xfrm>
            <a:off x="6316130" y="4138233"/>
            <a:ext cx="3403599" cy="1208442"/>
          </a:xfrm>
          <a:prstGeom prst="rect">
            <a:avLst/>
          </a:prstGeom>
          <a:solidFill>
            <a:schemeClr val="accent5">
              <a:lumMod val="40000"/>
              <a:lumOff val="60000"/>
            </a:schemeClr>
          </a:solidFill>
          <a:ln w="38100">
            <a:solidFill>
              <a:srgbClr val="005B29"/>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FR" sz="1800" b="1" dirty="0">
                <a:solidFill>
                  <a:schemeClr val="accent4">
                    <a:lumMod val="75000"/>
                  </a:schemeClr>
                </a:solidFill>
              </a:rPr>
              <a:t>Domaine 4</a:t>
            </a:r>
          </a:p>
          <a:p>
            <a:pPr algn="ctr"/>
            <a:r>
              <a:rPr lang="fr-FR" sz="1800" dirty="0"/>
              <a:t>Acteurs, fonctionnement</a:t>
            </a:r>
          </a:p>
          <a:p>
            <a:pPr algn="ctr"/>
            <a:r>
              <a:rPr lang="fr-FR" sz="1800" dirty="0"/>
              <a:t> et stratégie de l’école</a:t>
            </a:r>
          </a:p>
        </p:txBody>
      </p:sp>
      <p:sp>
        <p:nvSpPr>
          <p:cNvPr id="7" name="Espace réservé du contenu 2">
            <a:extLst>
              <a:ext uri="{FF2B5EF4-FFF2-40B4-BE49-F238E27FC236}">
                <a16:creationId xmlns:a16="http://schemas.microsoft.com/office/drawing/2014/main" id="{1CC706C2-9EB2-2544-992F-876D0D14FA45}"/>
              </a:ext>
            </a:extLst>
          </p:cNvPr>
          <p:cNvSpPr txBox="1">
            <a:spLocks/>
          </p:cNvSpPr>
          <p:nvPr/>
        </p:nvSpPr>
        <p:spPr>
          <a:xfrm>
            <a:off x="6316131" y="2840943"/>
            <a:ext cx="3403599" cy="1208442"/>
          </a:xfrm>
          <a:prstGeom prst="rect">
            <a:avLst/>
          </a:prstGeom>
          <a:solidFill>
            <a:schemeClr val="accent5">
              <a:lumMod val="40000"/>
              <a:lumOff val="60000"/>
            </a:schemeClr>
          </a:solidFill>
          <a:ln w="38100">
            <a:solidFill>
              <a:srgbClr val="005B29"/>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FR" sz="1800" b="1" dirty="0">
                <a:solidFill>
                  <a:schemeClr val="accent4">
                    <a:lumMod val="75000"/>
                  </a:schemeClr>
                </a:solidFill>
              </a:rPr>
              <a:t>Domaine 2</a:t>
            </a:r>
          </a:p>
          <a:p>
            <a:pPr algn="ctr"/>
            <a:r>
              <a:rPr lang="fr-FR" sz="1800" dirty="0"/>
              <a:t>Vie et bien être de l’élève</a:t>
            </a:r>
          </a:p>
          <a:p>
            <a:pPr algn="ctr"/>
            <a:r>
              <a:rPr lang="fr-FR" sz="1800" dirty="0"/>
              <a:t>Climat scolaire</a:t>
            </a:r>
          </a:p>
        </p:txBody>
      </p:sp>
      <p:sp>
        <p:nvSpPr>
          <p:cNvPr id="8" name="Espace réservé du contenu 2">
            <a:extLst>
              <a:ext uri="{FF2B5EF4-FFF2-40B4-BE49-F238E27FC236}">
                <a16:creationId xmlns:a16="http://schemas.microsoft.com/office/drawing/2014/main" id="{A8375E09-27FE-4644-8092-18BF67562B2E}"/>
              </a:ext>
            </a:extLst>
          </p:cNvPr>
          <p:cNvSpPr txBox="1">
            <a:spLocks/>
          </p:cNvSpPr>
          <p:nvPr/>
        </p:nvSpPr>
        <p:spPr>
          <a:xfrm>
            <a:off x="2404534" y="4138233"/>
            <a:ext cx="3403599" cy="1208442"/>
          </a:xfrm>
          <a:prstGeom prst="rect">
            <a:avLst/>
          </a:prstGeom>
          <a:solidFill>
            <a:schemeClr val="accent5">
              <a:lumMod val="40000"/>
              <a:lumOff val="60000"/>
            </a:schemeClr>
          </a:solidFill>
          <a:ln w="38100">
            <a:solidFill>
              <a:srgbClr val="005B29"/>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FR" sz="1800" b="1" dirty="0">
                <a:solidFill>
                  <a:schemeClr val="accent4">
                    <a:lumMod val="75000"/>
                  </a:schemeClr>
                </a:solidFill>
              </a:rPr>
              <a:t>Domaine 3</a:t>
            </a:r>
          </a:p>
          <a:p>
            <a:pPr algn="ctr"/>
            <a:r>
              <a:rPr lang="fr-FR" sz="1800" dirty="0"/>
              <a:t>Environnement institutionnel et partenarial de l’école</a:t>
            </a:r>
          </a:p>
        </p:txBody>
      </p:sp>
      <p:sp>
        <p:nvSpPr>
          <p:cNvPr id="9" name="Espace réservé du contenu 2">
            <a:extLst>
              <a:ext uri="{FF2B5EF4-FFF2-40B4-BE49-F238E27FC236}">
                <a16:creationId xmlns:a16="http://schemas.microsoft.com/office/drawing/2014/main" id="{E08801B8-E422-B644-B052-F0021B6FF077}"/>
              </a:ext>
            </a:extLst>
          </p:cNvPr>
          <p:cNvSpPr txBox="1">
            <a:spLocks/>
          </p:cNvSpPr>
          <p:nvPr/>
        </p:nvSpPr>
        <p:spPr>
          <a:xfrm>
            <a:off x="2404535" y="2840943"/>
            <a:ext cx="3403599" cy="1208442"/>
          </a:xfrm>
          <a:prstGeom prst="rect">
            <a:avLst/>
          </a:prstGeom>
          <a:solidFill>
            <a:schemeClr val="accent5">
              <a:lumMod val="40000"/>
              <a:lumOff val="60000"/>
            </a:schemeClr>
          </a:solidFill>
          <a:ln w="38100">
            <a:solidFill>
              <a:srgbClr val="005B29"/>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FR" sz="1800" b="1" dirty="0">
                <a:solidFill>
                  <a:schemeClr val="accent4">
                    <a:lumMod val="75000"/>
                  </a:schemeClr>
                </a:solidFill>
              </a:rPr>
              <a:t>Domaine 1</a:t>
            </a:r>
          </a:p>
          <a:p>
            <a:pPr algn="ctr"/>
            <a:r>
              <a:rPr lang="fr-FR" sz="1800" dirty="0"/>
              <a:t>Apprentissages et parcours des élèves, enseignement</a:t>
            </a:r>
          </a:p>
        </p:txBody>
      </p:sp>
      <p:sp>
        <p:nvSpPr>
          <p:cNvPr id="10" name="Flèche vers le haut 9">
            <a:extLst>
              <a:ext uri="{FF2B5EF4-FFF2-40B4-BE49-F238E27FC236}">
                <a16:creationId xmlns:a16="http://schemas.microsoft.com/office/drawing/2014/main" id="{9CADE874-68A5-A649-800F-94D1660BC6B7}"/>
              </a:ext>
            </a:extLst>
          </p:cNvPr>
          <p:cNvSpPr/>
          <p:nvPr/>
        </p:nvSpPr>
        <p:spPr>
          <a:xfrm>
            <a:off x="5714999" y="4984290"/>
            <a:ext cx="694266" cy="711200"/>
          </a:xfrm>
          <a:prstGeom prst="upArrow">
            <a:avLst/>
          </a:prstGeom>
          <a:solidFill>
            <a:srgbClr val="EAD8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haut 10">
            <a:extLst>
              <a:ext uri="{FF2B5EF4-FFF2-40B4-BE49-F238E27FC236}">
                <a16:creationId xmlns:a16="http://schemas.microsoft.com/office/drawing/2014/main" id="{F11502D5-6543-884A-BA69-E15A305756B4}"/>
              </a:ext>
            </a:extLst>
          </p:cNvPr>
          <p:cNvSpPr/>
          <p:nvPr/>
        </p:nvSpPr>
        <p:spPr>
          <a:xfrm flipV="1">
            <a:off x="5723466" y="1654871"/>
            <a:ext cx="694266" cy="554618"/>
          </a:xfrm>
          <a:prstGeom prst="upArrow">
            <a:avLst/>
          </a:prstGeom>
          <a:solidFill>
            <a:srgbClr val="EAD8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id="{1AEA5537-AE67-1944-87CF-C65496B9ADA3}"/>
              </a:ext>
            </a:extLst>
          </p:cNvPr>
          <p:cNvSpPr txBox="1">
            <a:spLocks/>
          </p:cNvSpPr>
          <p:nvPr/>
        </p:nvSpPr>
        <p:spPr>
          <a:xfrm>
            <a:off x="1097280" y="286604"/>
            <a:ext cx="10058400" cy="814064"/>
          </a:xfrm>
          <a:prstGeom prst="rect">
            <a:avLst/>
          </a:prstGeom>
          <a:ln>
            <a:solidFill>
              <a:srgbClr val="005B29"/>
            </a:solidFill>
          </a:ln>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r-FR" b="1" dirty="0">
                <a:solidFill>
                  <a:srgbClr val="002060"/>
                </a:solidFill>
              </a:rPr>
              <a:t>Evaluation </a:t>
            </a:r>
            <a:r>
              <a:rPr lang="fr-FR" b="1" dirty="0" smtClean="0">
                <a:solidFill>
                  <a:srgbClr val="002060"/>
                </a:solidFill>
              </a:rPr>
              <a:t>des écoles </a:t>
            </a:r>
            <a:r>
              <a:rPr lang="fr-FR" sz="3200" b="1" dirty="0" smtClean="0">
                <a:solidFill>
                  <a:srgbClr val="002060"/>
                </a:solidFill>
              </a:rPr>
              <a:t>(guide d’auto-évaluation)</a:t>
            </a:r>
            <a:endParaRPr lang="fr-FR" sz="3200" b="1" dirty="0">
              <a:solidFill>
                <a:srgbClr val="002060"/>
              </a:solidFill>
            </a:endParaRPr>
          </a:p>
        </p:txBody>
      </p:sp>
    </p:spTree>
    <p:extLst>
      <p:ext uri="{BB962C8B-B14F-4D97-AF65-F5344CB8AC3E}">
        <p14:creationId xmlns:p14="http://schemas.microsoft.com/office/powerpoint/2010/main" val="3411900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1097280" y="286604"/>
            <a:ext cx="10058400" cy="71768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r-FR" b="1" dirty="0" smtClean="0"/>
              <a:t>ORGANISATION DE L’AUTO-EVALUATION</a:t>
            </a:r>
            <a:endParaRPr lang="fr-FR" b="1" dirty="0"/>
          </a:p>
        </p:txBody>
      </p:sp>
      <p:grpSp>
        <p:nvGrpSpPr>
          <p:cNvPr id="6" name="Groupe 5"/>
          <p:cNvGrpSpPr/>
          <p:nvPr/>
        </p:nvGrpSpPr>
        <p:grpSpPr>
          <a:xfrm>
            <a:off x="866274" y="1030018"/>
            <a:ext cx="6192253" cy="5287774"/>
            <a:chOff x="866274" y="1030018"/>
            <a:chExt cx="6192253" cy="5287774"/>
          </a:xfrm>
        </p:grpSpPr>
        <p:pic>
          <p:nvPicPr>
            <p:cNvPr id="2" name="Image 1"/>
            <p:cNvPicPr>
              <a:picLocks noChangeAspect="1"/>
            </p:cNvPicPr>
            <p:nvPr/>
          </p:nvPicPr>
          <p:blipFill rotWithShape="1">
            <a:blip r:embed="rId2"/>
            <a:srcRect l="-2" r="44167" b="4323"/>
            <a:stretch/>
          </p:blipFill>
          <p:spPr>
            <a:xfrm>
              <a:off x="866274" y="1030018"/>
              <a:ext cx="6192253" cy="5287774"/>
            </a:xfrm>
            <a:prstGeom prst="rect">
              <a:avLst/>
            </a:prstGeom>
          </p:spPr>
        </p:pic>
        <p:sp>
          <p:nvSpPr>
            <p:cNvPr id="4" name="ZoneTexte 3"/>
            <p:cNvSpPr txBox="1"/>
            <p:nvPr/>
          </p:nvSpPr>
          <p:spPr>
            <a:xfrm>
              <a:off x="6063916" y="4924927"/>
              <a:ext cx="994611" cy="1235242"/>
            </a:xfrm>
            <a:prstGeom prst="rect">
              <a:avLst/>
            </a:prstGeom>
            <a:solidFill>
              <a:schemeClr val="bg1"/>
            </a:solidFill>
          </p:spPr>
          <p:txBody>
            <a:bodyPr wrap="square" rtlCol="0">
              <a:spAutoFit/>
            </a:bodyPr>
            <a:lstStyle/>
            <a:p>
              <a:endParaRPr lang="fr-FR" dirty="0"/>
            </a:p>
          </p:txBody>
        </p:sp>
      </p:grpSp>
      <p:pic>
        <p:nvPicPr>
          <p:cNvPr id="5" name="Image 4"/>
          <p:cNvPicPr>
            <a:picLocks noChangeAspect="1"/>
          </p:cNvPicPr>
          <p:nvPr/>
        </p:nvPicPr>
        <p:blipFill>
          <a:blip r:embed="rId3"/>
          <a:stretch>
            <a:fillRect/>
          </a:stretch>
        </p:blipFill>
        <p:spPr>
          <a:xfrm>
            <a:off x="7479214" y="2379114"/>
            <a:ext cx="4359859" cy="2589581"/>
          </a:xfrm>
          <a:prstGeom prst="rect">
            <a:avLst/>
          </a:prstGeom>
        </p:spPr>
      </p:pic>
    </p:spTree>
    <p:extLst>
      <p:ext uri="{BB962C8B-B14F-4D97-AF65-F5344CB8AC3E}">
        <p14:creationId xmlns:p14="http://schemas.microsoft.com/office/powerpoint/2010/main" val="849584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5562BE1F-66B5-7D4D-B208-7C9B584AD357}"/>
              </a:ext>
            </a:extLst>
          </p:cNvPr>
          <p:cNvSpPr txBox="1">
            <a:spLocks/>
          </p:cNvSpPr>
          <p:nvPr/>
        </p:nvSpPr>
        <p:spPr>
          <a:xfrm>
            <a:off x="7480296" y="4890646"/>
            <a:ext cx="3403599" cy="1208442"/>
          </a:xfrm>
          <a:prstGeom prst="rect">
            <a:avLst/>
          </a:prstGeom>
          <a:solidFill>
            <a:schemeClr val="accent5">
              <a:lumMod val="40000"/>
              <a:lumOff val="60000"/>
            </a:schemeClr>
          </a:solidFill>
          <a:ln w="38100">
            <a:solidFill>
              <a:srgbClr val="005B29"/>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FR" sz="1800" dirty="0"/>
              <a:t>Acteurs,</a:t>
            </a:r>
          </a:p>
          <a:p>
            <a:pPr marL="0" indent="0" algn="ctr">
              <a:buNone/>
            </a:pPr>
            <a:r>
              <a:rPr lang="fr-FR" sz="1800" dirty="0"/>
              <a:t> fonctionnement</a:t>
            </a:r>
          </a:p>
          <a:p>
            <a:pPr algn="ctr"/>
            <a:r>
              <a:rPr lang="fr-FR" sz="1800" dirty="0"/>
              <a:t> et stratégie de l’école</a:t>
            </a:r>
          </a:p>
        </p:txBody>
      </p:sp>
      <p:sp>
        <p:nvSpPr>
          <p:cNvPr id="3" name="Espace réservé du contenu 2">
            <a:extLst>
              <a:ext uri="{FF2B5EF4-FFF2-40B4-BE49-F238E27FC236}">
                <a16:creationId xmlns:a16="http://schemas.microsoft.com/office/drawing/2014/main" id="{D9160988-3184-9840-8503-BAF03A51D17E}"/>
              </a:ext>
            </a:extLst>
          </p:cNvPr>
          <p:cNvSpPr txBox="1">
            <a:spLocks/>
          </p:cNvSpPr>
          <p:nvPr/>
        </p:nvSpPr>
        <p:spPr>
          <a:xfrm>
            <a:off x="7480295" y="2256528"/>
            <a:ext cx="3403599" cy="1208442"/>
          </a:xfrm>
          <a:prstGeom prst="rect">
            <a:avLst/>
          </a:prstGeom>
          <a:solidFill>
            <a:schemeClr val="accent5">
              <a:lumMod val="40000"/>
              <a:lumOff val="60000"/>
            </a:schemeClr>
          </a:solidFill>
          <a:ln w="38100">
            <a:solidFill>
              <a:srgbClr val="005B29"/>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50000"/>
              </a:lnSpc>
            </a:pPr>
            <a:r>
              <a:rPr lang="fr-FR" sz="1800" dirty="0"/>
              <a:t>Vie et bien être de l’élève</a:t>
            </a:r>
          </a:p>
          <a:p>
            <a:pPr algn="ctr"/>
            <a:r>
              <a:rPr lang="fr-FR" sz="1800" dirty="0"/>
              <a:t>Climat scolaire</a:t>
            </a:r>
          </a:p>
        </p:txBody>
      </p:sp>
      <p:sp>
        <p:nvSpPr>
          <p:cNvPr id="5" name="Espace réservé du contenu 2">
            <a:extLst>
              <a:ext uri="{FF2B5EF4-FFF2-40B4-BE49-F238E27FC236}">
                <a16:creationId xmlns:a16="http://schemas.microsoft.com/office/drawing/2014/main" id="{15EC43E0-7488-E145-9F20-658644E0B70F}"/>
              </a:ext>
            </a:extLst>
          </p:cNvPr>
          <p:cNvSpPr txBox="1">
            <a:spLocks/>
          </p:cNvSpPr>
          <p:nvPr/>
        </p:nvSpPr>
        <p:spPr>
          <a:xfrm>
            <a:off x="1066798" y="2305049"/>
            <a:ext cx="3403599" cy="1208442"/>
          </a:xfrm>
          <a:prstGeom prst="rect">
            <a:avLst/>
          </a:prstGeom>
          <a:solidFill>
            <a:schemeClr val="accent5">
              <a:lumMod val="40000"/>
              <a:lumOff val="60000"/>
            </a:schemeClr>
          </a:solidFill>
          <a:ln w="38100">
            <a:solidFill>
              <a:srgbClr val="005B29"/>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50000"/>
              </a:lnSpc>
            </a:pPr>
            <a:r>
              <a:rPr lang="fr-FR" sz="1800" dirty="0"/>
              <a:t>Apprentissages et parcours des élèves, enseignement</a:t>
            </a:r>
          </a:p>
        </p:txBody>
      </p:sp>
      <p:sp>
        <p:nvSpPr>
          <p:cNvPr id="6" name="Espace réservé du contenu 2">
            <a:extLst>
              <a:ext uri="{FF2B5EF4-FFF2-40B4-BE49-F238E27FC236}">
                <a16:creationId xmlns:a16="http://schemas.microsoft.com/office/drawing/2014/main" id="{4EFAA0A1-02EF-2E41-B21B-120684ADDEE4}"/>
              </a:ext>
            </a:extLst>
          </p:cNvPr>
          <p:cNvSpPr txBox="1">
            <a:spLocks/>
          </p:cNvSpPr>
          <p:nvPr/>
        </p:nvSpPr>
        <p:spPr>
          <a:xfrm>
            <a:off x="1066799" y="4890646"/>
            <a:ext cx="3403599" cy="1208442"/>
          </a:xfrm>
          <a:prstGeom prst="rect">
            <a:avLst/>
          </a:prstGeom>
          <a:solidFill>
            <a:schemeClr val="accent5">
              <a:lumMod val="40000"/>
              <a:lumOff val="60000"/>
            </a:schemeClr>
          </a:solidFill>
          <a:ln w="38100">
            <a:solidFill>
              <a:srgbClr val="005B29"/>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00000"/>
              </a:lnSpc>
              <a:spcBef>
                <a:spcPts val="600"/>
              </a:spcBef>
              <a:spcAft>
                <a:spcPts val="0"/>
              </a:spcAft>
            </a:pPr>
            <a:r>
              <a:rPr lang="fr-FR" sz="1800" dirty="0"/>
              <a:t>Environnement </a:t>
            </a:r>
          </a:p>
          <a:p>
            <a:pPr algn="ctr">
              <a:lnSpc>
                <a:spcPct val="100000"/>
              </a:lnSpc>
              <a:spcBef>
                <a:spcPts val="600"/>
              </a:spcBef>
              <a:spcAft>
                <a:spcPts val="0"/>
              </a:spcAft>
            </a:pPr>
            <a:r>
              <a:rPr lang="fr-FR" sz="1800" dirty="0"/>
              <a:t>institutionnel et partenarial </a:t>
            </a:r>
          </a:p>
          <a:p>
            <a:pPr algn="ctr">
              <a:lnSpc>
                <a:spcPct val="100000"/>
              </a:lnSpc>
              <a:spcBef>
                <a:spcPts val="600"/>
              </a:spcBef>
              <a:spcAft>
                <a:spcPts val="0"/>
              </a:spcAft>
            </a:pPr>
            <a:r>
              <a:rPr lang="fr-FR" sz="1800" dirty="0"/>
              <a:t>de l’école</a:t>
            </a:r>
          </a:p>
        </p:txBody>
      </p:sp>
      <p:pic>
        <p:nvPicPr>
          <p:cNvPr id="7" name="Image 6">
            <a:extLst>
              <a:ext uri="{FF2B5EF4-FFF2-40B4-BE49-F238E27FC236}">
                <a16:creationId xmlns:a16="http://schemas.microsoft.com/office/drawing/2014/main" id="{68339302-C74D-1E4F-891A-E9EDA16CE40C}"/>
              </a:ext>
            </a:extLst>
          </p:cNvPr>
          <p:cNvPicPr>
            <a:picLocks noChangeAspect="1"/>
          </p:cNvPicPr>
          <p:nvPr/>
        </p:nvPicPr>
        <p:blipFill>
          <a:blip r:embed="rId2"/>
          <a:stretch>
            <a:fillRect/>
          </a:stretch>
        </p:blipFill>
        <p:spPr>
          <a:xfrm>
            <a:off x="4144434" y="2768049"/>
            <a:ext cx="3903131" cy="2865935"/>
          </a:xfrm>
          <a:prstGeom prst="rect">
            <a:avLst/>
          </a:prstGeom>
        </p:spPr>
      </p:pic>
      <p:sp>
        <p:nvSpPr>
          <p:cNvPr id="8" name="Titre 1">
            <a:extLst>
              <a:ext uri="{FF2B5EF4-FFF2-40B4-BE49-F238E27FC236}">
                <a16:creationId xmlns:a16="http://schemas.microsoft.com/office/drawing/2014/main" id="{BD76552A-D408-FD45-B9C6-7D42AD17E62E}"/>
              </a:ext>
            </a:extLst>
          </p:cNvPr>
          <p:cNvSpPr txBox="1">
            <a:spLocks/>
          </p:cNvSpPr>
          <p:nvPr/>
        </p:nvSpPr>
        <p:spPr>
          <a:xfrm>
            <a:off x="1066798" y="456625"/>
            <a:ext cx="10058400" cy="748454"/>
          </a:xfrm>
          <a:prstGeom prst="rect">
            <a:avLst/>
          </a:prstGeom>
        </p:spPr>
        <p:txBody>
          <a:bodyPr>
            <a:normAutofit fontScale="70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r-FR" sz="4400" b="1" dirty="0">
                <a:solidFill>
                  <a:schemeClr val="bg2">
                    <a:lumMod val="25000"/>
                  </a:schemeClr>
                </a:solidFill>
              </a:rPr>
              <a:t>Une évaluation de l’école dans sa </a:t>
            </a:r>
            <a:r>
              <a:rPr lang="fr-FR" sz="4400" b="1" dirty="0" smtClean="0">
                <a:solidFill>
                  <a:schemeClr val="bg2">
                    <a:lumMod val="25000"/>
                  </a:schemeClr>
                </a:solidFill>
              </a:rPr>
              <a:t>globalité : recommandations de méthode</a:t>
            </a:r>
            <a:endParaRPr lang="fr-FR" sz="4400" b="1" dirty="0">
              <a:solidFill>
                <a:schemeClr val="bg2">
                  <a:lumMod val="25000"/>
                </a:schemeClr>
              </a:solidFill>
            </a:endParaRPr>
          </a:p>
        </p:txBody>
      </p:sp>
      <p:sp>
        <p:nvSpPr>
          <p:cNvPr id="11" name="Lune 10">
            <a:extLst>
              <a:ext uri="{FF2B5EF4-FFF2-40B4-BE49-F238E27FC236}">
                <a16:creationId xmlns:a16="http://schemas.microsoft.com/office/drawing/2014/main" id="{1D0508C6-2D03-014C-AA9D-2C7CFE70122D}"/>
              </a:ext>
            </a:extLst>
          </p:cNvPr>
          <p:cNvSpPr/>
          <p:nvPr/>
        </p:nvSpPr>
        <p:spPr>
          <a:xfrm rot="5400000">
            <a:off x="5177364" y="-3758618"/>
            <a:ext cx="1837269" cy="11802537"/>
          </a:xfrm>
          <a:prstGeom prst="moon">
            <a:avLst>
              <a:gd name="adj" fmla="val 26959"/>
            </a:avLst>
          </a:prstGeom>
          <a:solidFill>
            <a:srgbClr val="9BA7F6"/>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2400" dirty="0">
                <a:solidFill>
                  <a:srgbClr val="002060"/>
                </a:solidFill>
              </a:rPr>
              <a:t>Contexte de l’école</a:t>
            </a:r>
          </a:p>
        </p:txBody>
      </p:sp>
    </p:spTree>
    <p:extLst>
      <p:ext uri="{BB962C8B-B14F-4D97-AF65-F5344CB8AC3E}">
        <p14:creationId xmlns:p14="http://schemas.microsoft.com/office/powerpoint/2010/main" val="1469064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4"/>
            <a:ext cx="10058400" cy="918742"/>
          </a:xfrm>
        </p:spPr>
        <p:txBody>
          <a:bodyPr/>
          <a:lstStyle/>
          <a:p>
            <a:pPr algn="ctr"/>
            <a:r>
              <a:rPr lang="fr-FR" dirty="0" smtClean="0"/>
              <a:t>LE RAPPORT D’AUTO-EVALUATION</a:t>
            </a:r>
            <a:endParaRPr lang="fr-FR" dirty="0"/>
          </a:p>
        </p:txBody>
      </p:sp>
      <p:sp>
        <p:nvSpPr>
          <p:cNvPr id="3" name="Espace réservé du contenu 2"/>
          <p:cNvSpPr>
            <a:spLocks noGrp="1"/>
          </p:cNvSpPr>
          <p:nvPr>
            <p:ph idx="1"/>
          </p:nvPr>
        </p:nvSpPr>
        <p:spPr>
          <a:xfrm>
            <a:off x="1097280" y="1734896"/>
            <a:ext cx="10058400" cy="4254277"/>
          </a:xfrm>
        </p:spPr>
        <p:txBody>
          <a:bodyPr>
            <a:normAutofit/>
          </a:bodyPr>
          <a:lstStyle/>
          <a:p>
            <a:r>
              <a:rPr lang="fr-FR" dirty="0" smtClean="0">
                <a:latin typeface="Calibri" panose="020F0502020204030204" pitchFamily="34" charset="0"/>
                <a:cs typeface="Calibri" panose="020F0502020204030204" pitchFamily="34" charset="0"/>
              </a:rPr>
              <a:t> </a:t>
            </a:r>
            <a:endParaRPr lang="fr-FR" sz="1050" dirty="0" smtClean="0">
              <a:latin typeface="Calibri" panose="020F0502020204030204" pitchFamily="34" charset="0"/>
              <a:cs typeface="Calibri" panose="020F0502020204030204" pitchFamily="34" charset="0"/>
            </a:endParaRPr>
          </a:p>
          <a:p>
            <a:pPr marL="566928" lvl="3" indent="0">
              <a:buNone/>
            </a:pPr>
            <a:r>
              <a:rPr lang="fr-FR" sz="2400" dirty="0" smtClean="0">
                <a:latin typeface="Calibri" panose="020F0502020204030204" pitchFamily="34" charset="0"/>
                <a:cs typeface="Calibri" panose="020F0502020204030204" pitchFamily="34" charset="0"/>
              </a:rPr>
              <a:t>→ </a:t>
            </a:r>
            <a:r>
              <a:rPr lang="fr-FR" sz="2400" dirty="0" smtClean="0">
                <a:solidFill>
                  <a:schemeClr val="accent1"/>
                </a:solidFill>
                <a:latin typeface="Calibri" panose="020F0502020204030204" pitchFamily="34" charset="0"/>
                <a:cs typeface="Calibri" panose="020F0502020204030204" pitchFamily="34" charset="0"/>
              </a:rPr>
              <a:t>Contenu</a:t>
            </a:r>
            <a:r>
              <a:rPr lang="fr-FR" sz="2400" dirty="0" smtClean="0">
                <a:latin typeface="Calibri" panose="020F0502020204030204" pitchFamily="34" charset="0"/>
                <a:cs typeface="Calibri" panose="020F0502020204030204" pitchFamily="34" charset="0"/>
              </a:rPr>
              <a:t> </a:t>
            </a:r>
            <a:r>
              <a:rPr lang="fr-FR" sz="2400" dirty="0" smtClean="0">
                <a:solidFill>
                  <a:schemeClr val="accent1"/>
                </a:solidFill>
                <a:latin typeface="Calibri" panose="020F0502020204030204" pitchFamily="34" charset="0"/>
                <a:cs typeface="Calibri" panose="020F0502020204030204" pitchFamily="34" charset="0"/>
              </a:rPr>
              <a:t>:</a:t>
            </a:r>
          </a:p>
          <a:p>
            <a:pPr marL="566928" lvl="3" indent="0">
              <a:buNone/>
            </a:pPr>
            <a:r>
              <a:rPr lang="fr-FR" sz="2400" dirty="0" smtClean="0">
                <a:latin typeface="Calibri" panose="020F0502020204030204" pitchFamily="34" charset="0"/>
                <a:cs typeface="Calibri" panose="020F0502020204030204" pitchFamily="34" charset="0"/>
              </a:rPr>
              <a:t>		Une brève description de la méthode d’auto-évaluation</a:t>
            </a:r>
          </a:p>
          <a:p>
            <a:pPr marL="566928" lvl="3" indent="0">
              <a:buNone/>
            </a:pPr>
            <a:r>
              <a:rPr lang="fr-FR" sz="2400" dirty="0">
                <a:latin typeface="Calibri" panose="020F0502020204030204" pitchFamily="34" charset="0"/>
                <a:cs typeface="Calibri" panose="020F0502020204030204" pitchFamily="34" charset="0"/>
              </a:rPr>
              <a:t>	</a:t>
            </a:r>
            <a:r>
              <a:rPr lang="fr-FR" sz="2400" dirty="0" smtClean="0">
                <a:latin typeface="Calibri" panose="020F0502020204030204" pitchFamily="34" charset="0"/>
                <a:cs typeface="Calibri" panose="020F0502020204030204" pitchFamily="34" charset="0"/>
              </a:rPr>
              <a:t>	la synthèse des analyses et réflexions par grand domaine</a:t>
            </a:r>
          </a:p>
          <a:p>
            <a:pPr marL="566928" lvl="3" indent="0">
              <a:buNone/>
            </a:pPr>
            <a:r>
              <a:rPr lang="fr-FR" sz="2400" dirty="0">
                <a:latin typeface="Calibri" panose="020F0502020204030204" pitchFamily="34" charset="0"/>
                <a:cs typeface="Calibri" panose="020F0502020204030204" pitchFamily="34" charset="0"/>
              </a:rPr>
              <a:t>	</a:t>
            </a:r>
            <a:r>
              <a:rPr lang="fr-FR" sz="2400" dirty="0" smtClean="0">
                <a:latin typeface="Calibri" panose="020F0502020204030204" pitchFamily="34" charset="0"/>
                <a:cs typeface="Calibri" panose="020F0502020204030204" pitchFamily="34" charset="0"/>
              </a:rPr>
              <a:t>	Les points forts, les réussites de l’école et les points d’amélioration</a:t>
            </a:r>
          </a:p>
          <a:p>
            <a:pPr marL="566928" lvl="3" indent="0">
              <a:buNone/>
            </a:pPr>
            <a:r>
              <a:rPr lang="fr-FR" sz="2400" dirty="0">
                <a:latin typeface="Calibri" panose="020F0502020204030204" pitchFamily="34" charset="0"/>
                <a:cs typeface="Calibri" panose="020F0502020204030204" pitchFamily="34" charset="0"/>
              </a:rPr>
              <a:t>	</a:t>
            </a:r>
            <a:r>
              <a:rPr lang="fr-FR" sz="2400" dirty="0" smtClean="0">
                <a:latin typeface="Calibri" panose="020F0502020204030204" pitchFamily="34" charset="0"/>
                <a:cs typeface="Calibri" panose="020F0502020204030204" pitchFamily="34" charset="0"/>
              </a:rPr>
              <a:t>	les axes de développement visés par l’école avec les besoins de formation identifiés</a:t>
            </a:r>
          </a:p>
          <a:p>
            <a:pPr marL="566928" lvl="3" indent="0">
              <a:buNone/>
            </a:pPr>
            <a:r>
              <a:rPr lang="fr-FR" sz="2400" dirty="0">
                <a:latin typeface="Calibri" panose="020F0502020204030204" pitchFamily="34" charset="0"/>
                <a:cs typeface="Calibri" panose="020F0502020204030204" pitchFamily="34" charset="0"/>
              </a:rPr>
              <a:t>→ </a:t>
            </a:r>
            <a:r>
              <a:rPr lang="fr-FR" sz="2400" dirty="0">
                <a:solidFill>
                  <a:schemeClr val="accent1"/>
                </a:solidFill>
                <a:latin typeface="Calibri" panose="020F0502020204030204" pitchFamily="34" charset="0"/>
                <a:cs typeface="Calibri" panose="020F0502020204030204" pitchFamily="34" charset="0"/>
              </a:rPr>
              <a:t>P</a:t>
            </a:r>
            <a:r>
              <a:rPr lang="fr-FR" sz="2400" dirty="0" smtClean="0">
                <a:solidFill>
                  <a:schemeClr val="accent1"/>
                </a:solidFill>
                <a:latin typeface="Calibri" panose="020F0502020204030204" pitchFamily="34" charset="0"/>
                <a:cs typeface="Calibri" panose="020F0502020204030204" pitchFamily="34" charset="0"/>
              </a:rPr>
              <a:t>résenté pour information au conseil d’école</a:t>
            </a:r>
          </a:p>
          <a:p>
            <a:pPr marL="566928" lvl="3" indent="0">
              <a:buNone/>
            </a:pPr>
            <a:r>
              <a:rPr lang="fr-FR" sz="2400" dirty="0">
                <a:latin typeface="Calibri" panose="020F0502020204030204" pitchFamily="34" charset="0"/>
                <a:cs typeface="Calibri" panose="020F0502020204030204" pitchFamily="34" charset="0"/>
              </a:rPr>
              <a:t>→ </a:t>
            </a:r>
            <a:r>
              <a:rPr lang="fr-FR" sz="2400" dirty="0" smtClean="0">
                <a:solidFill>
                  <a:schemeClr val="accent1"/>
                </a:solidFill>
                <a:latin typeface="Calibri" panose="020F0502020204030204" pitchFamily="34" charset="0"/>
                <a:cs typeface="Calibri" panose="020F0502020204030204" pitchFamily="34" charset="0"/>
              </a:rPr>
              <a:t>Destiné à l’équipe d’évaluateurs externe et communiqué aux autorités académiques</a:t>
            </a:r>
          </a:p>
          <a:p>
            <a:endParaRPr lang="fr-FR" sz="2400" dirty="0"/>
          </a:p>
        </p:txBody>
      </p:sp>
    </p:spTree>
    <p:extLst>
      <p:ext uri="{BB962C8B-B14F-4D97-AF65-F5344CB8AC3E}">
        <p14:creationId xmlns:p14="http://schemas.microsoft.com/office/powerpoint/2010/main" val="3817108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4"/>
            <a:ext cx="10058400" cy="918742"/>
          </a:xfrm>
        </p:spPr>
        <p:txBody>
          <a:bodyPr/>
          <a:lstStyle/>
          <a:p>
            <a:pPr algn="ctr"/>
            <a:r>
              <a:rPr lang="fr-FR" dirty="0" smtClean="0"/>
              <a:t>L’EVALUATION EXTERNE</a:t>
            </a:r>
            <a:endParaRPr lang="fr-FR" dirty="0"/>
          </a:p>
        </p:txBody>
      </p:sp>
      <p:sp>
        <p:nvSpPr>
          <p:cNvPr id="3" name="Espace réservé du contenu 2"/>
          <p:cNvSpPr>
            <a:spLocks noGrp="1"/>
          </p:cNvSpPr>
          <p:nvPr>
            <p:ph idx="1"/>
          </p:nvPr>
        </p:nvSpPr>
        <p:spPr>
          <a:xfrm>
            <a:off x="1097280" y="1762605"/>
            <a:ext cx="10058400" cy="4485795"/>
          </a:xfrm>
        </p:spPr>
        <p:txBody>
          <a:bodyPr>
            <a:normAutofit fontScale="92500" lnSpcReduction="10000"/>
          </a:bodyPr>
          <a:lstStyle/>
          <a:p>
            <a:r>
              <a:rPr lang="fr-FR" dirty="0" smtClean="0">
                <a:latin typeface="Calibri" panose="020F0502020204030204" pitchFamily="34" charset="0"/>
                <a:cs typeface="Calibri" panose="020F0502020204030204" pitchFamily="34" charset="0"/>
              </a:rPr>
              <a:t> </a:t>
            </a:r>
            <a:endParaRPr lang="fr-FR" sz="1050" dirty="0" smtClean="0">
              <a:latin typeface="Calibri" panose="020F0502020204030204" pitchFamily="34" charset="0"/>
              <a:cs typeface="Calibri" panose="020F0502020204030204" pitchFamily="34" charset="0"/>
            </a:endParaRPr>
          </a:p>
          <a:p>
            <a:pPr marL="566928" lvl="3" indent="0">
              <a:buNone/>
            </a:pPr>
            <a:r>
              <a:rPr lang="fr-FR" sz="2400" dirty="0" smtClean="0">
                <a:latin typeface="Calibri" panose="020F0502020204030204" pitchFamily="34" charset="0"/>
                <a:cs typeface="Calibri" panose="020F0502020204030204" pitchFamily="34" charset="0"/>
              </a:rPr>
              <a:t>→ </a:t>
            </a:r>
            <a:r>
              <a:rPr lang="fr-FR" sz="2400" dirty="0" smtClean="0">
                <a:solidFill>
                  <a:schemeClr val="accent1"/>
                </a:solidFill>
                <a:latin typeface="Calibri" panose="020F0502020204030204" pitchFamily="34" charset="0"/>
                <a:cs typeface="Calibri" panose="020F0502020204030204" pitchFamily="34" charset="0"/>
              </a:rPr>
              <a:t>Une évaluation utile à l’école (En appui sur l’auto-évaluation)</a:t>
            </a:r>
          </a:p>
          <a:p>
            <a:pPr marL="566928" lvl="3" indent="0">
              <a:buNone/>
            </a:pPr>
            <a:r>
              <a:rPr lang="fr-FR" sz="2400" dirty="0" smtClean="0">
                <a:latin typeface="Calibri" panose="020F0502020204030204" pitchFamily="34" charset="0"/>
                <a:cs typeface="Calibri" panose="020F0502020204030204" pitchFamily="34" charset="0"/>
              </a:rPr>
              <a:t>	</a:t>
            </a:r>
            <a:r>
              <a:rPr lang="fr-FR" sz="2400" dirty="0"/>
              <a:t>Le volet externe </a:t>
            </a:r>
            <a:r>
              <a:rPr lang="fr-FR" sz="2400" dirty="0" smtClean="0"/>
              <a:t>est un prolongement </a:t>
            </a:r>
            <a:r>
              <a:rPr lang="fr-FR" sz="2400" dirty="0"/>
              <a:t>pour apporter une plus-value à </a:t>
            </a:r>
            <a:r>
              <a:rPr lang="fr-FR" sz="2400" dirty="0" smtClean="0"/>
              <a:t>l’école </a:t>
            </a:r>
            <a:r>
              <a:rPr lang="fr-FR" sz="2400" dirty="0"/>
              <a:t>dans la perspective de </a:t>
            </a:r>
            <a:r>
              <a:rPr lang="fr-FR" sz="2400" b="1" dirty="0"/>
              <a:t>l’élaboration de son projet d’école</a:t>
            </a:r>
            <a:r>
              <a:rPr lang="fr-FR" sz="2400" dirty="0"/>
              <a:t>.</a:t>
            </a:r>
          </a:p>
          <a:p>
            <a:pPr marL="566928" lvl="3" indent="0">
              <a:buNone/>
            </a:pPr>
            <a:r>
              <a:rPr lang="fr-FR" sz="2400" dirty="0" smtClean="0">
                <a:latin typeface="Calibri" panose="020F0502020204030204" pitchFamily="34" charset="0"/>
                <a:cs typeface="Calibri" panose="020F0502020204030204" pitchFamily="34" charset="0"/>
              </a:rPr>
              <a:t>	</a:t>
            </a:r>
          </a:p>
          <a:p>
            <a:pPr marL="566928" lvl="3" indent="0">
              <a:buNone/>
            </a:pPr>
            <a:r>
              <a:rPr lang="fr-FR" sz="2400" dirty="0" smtClean="0">
                <a:latin typeface="Calibri" panose="020F0502020204030204" pitchFamily="34" charset="0"/>
                <a:cs typeface="Calibri" panose="020F0502020204030204" pitchFamily="34" charset="0"/>
              </a:rPr>
              <a:t>→ </a:t>
            </a:r>
            <a:r>
              <a:rPr lang="fr-FR" sz="2400" dirty="0" smtClean="0">
                <a:solidFill>
                  <a:schemeClr val="accent1"/>
                </a:solidFill>
                <a:latin typeface="Calibri" panose="020F0502020204030204" pitchFamily="34" charset="0"/>
                <a:cs typeface="Calibri" panose="020F0502020204030204" pitchFamily="34" charset="0"/>
              </a:rPr>
              <a:t>Des Analyse adaptées, distanciée, des propositions sur mesure</a:t>
            </a:r>
          </a:p>
          <a:p>
            <a:pPr marL="566928" lvl="3" indent="0">
              <a:buNone/>
            </a:pPr>
            <a:r>
              <a:rPr lang="fr-FR" sz="2400" dirty="0" smtClean="0">
                <a:solidFill>
                  <a:srgbClr val="005B29"/>
                </a:solidFill>
                <a:latin typeface="Calibri" panose="020F0502020204030204" pitchFamily="34" charset="0"/>
                <a:cs typeface="Calibri" panose="020F0502020204030204" pitchFamily="34" charset="0"/>
              </a:rPr>
              <a:t>L’évaluation externe vise à identifier les forces et les faiblesses de l’école et à s’appuyer sur son potentiel pour explorer ses marges de manœuvre </a:t>
            </a:r>
          </a:p>
          <a:p>
            <a:pPr marL="566928" lvl="3" indent="0">
              <a:buNone/>
            </a:pPr>
            <a:r>
              <a:rPr lang="fr-FR" sz="2400" dirty="0" smtClean="0">
                <a:solidFill>
                  <a:srgbClr val="005B29"/>
                </a:solidFill>
                <a:latin typeface="Calibri" panose="020F0502020204030204" pitchFamily="34" charset="0"/>
                <a:cs typeface="Calibri" panose="020F0502020204030204" pitchFamily="34" charset="0"/>
              </a:rPr>
              <a:t>Proposition d’actions concrètes, d’outils, de démarches au regard des leviers qui auront été identifiés</a:t>
            </a:r>
          </a:p>
          <a:p>
            <a:pPr marL="566928" lvl="3" indent="0">
              <a:buNone/>
            </a:pPr>
            <a:endParaRPr lang="fr-FR" sz="2400" dirty="0" smtClean="0">
              <a:solidFill>
                <a:srgbClr val="005B29"/>
              </a:solidFill>
              <a:latin typeface="Calibri" panose="020F0502020204030204" pitchFamily="34" charset="0"/>
              <a:cs typeface="Calibri" panose="020F0502020204030204" pitchFamily="34" charset="0"/>
            </a:endParaRPr>
          </a:p>
          <a:p>
            <a:pPr marL="566928" lvl="3" indent="0">
              <a:buNone/>
            </a:pPr>
            <a:r>
              <a:rPr lang="fr-FR" sz="2400" dirty="0">
                <a:latin typeface="Calibri" panose="020F0502020204030204" pitchFamily="34" charset="0"/>
                <a:cs typeface="Calibri" panose="020F0502020204030204" pitchFamily="34" charset="0"/>
              </a:rPr>
              <a:t>→ </a:t>
            </a:r>
            <a:r>
              <a:rPr lang="fr-FR" sz="2400" dirty="0" smtClean="0">
                <a:solidFill>
                  <a:schemeClr val="accent1"/>
                </a:solidFill>
                <a:latin typeface="Calibri" panose="020F0502020204030204" pitchFamily="34" charset="0"/>
                <a:cs typeface="Calibri" panose="020F0502020204030204" pitchFamily="34" charset="0"/>
              </a:rPr>
              <a:t>Des données fiables et partagées</a:t>
            </a:r>
          </a:p>
          <a:p>
            <a:pPr marL="566928" lvl="3" indent="0">
              <a:buNone/>
            </a:pPr>
            <a:r>
              <a:rPr lang="fr-FR" sz="2400" dirty="0" smtClean="0">
                <a:solidFill>
                  <a:schemeClr val="tx1"/>
                </a:solidFill>
                <a:latin typeface="Calibri" panose="020F0502020204030204" pitchFamily="34" charset="0"/>
                <a:cs typeface="Calibri" panose="020F0502020204030204" pitchFamily="34" charset="0"/>
              </a:rPr>
              <a:t>Corpus commun de données qualitatives et quantitatives</a:t>
            </a:r>
            <a:endParaRPr lang="fr-FR" sz="2400" dirty="0">
              <a:solidFill>
                <a:schemeClr val="tx1"/>
              </a:solidFill>
              <a:latin typeface="Calibri" panose="020F0502020204030204" pitchFamily="34" charset="0"/>
              <a:cs typeface="Calibri" panose="020F0502020204030204" pitchFamily="34" charset="0"/>
            </a:endParaRPr>
          </a:p>
          <a:p>
            <a:pPr marL="566928" lvl="3" indent="0">
              <a:buNone/>
            </a:pPr>
            <a:endParaRPr lang="fr-FR" sz="2400" dirty="0" smtClean="0">
              <a:solidFill>
                <a:srgbClr val="005B29"/>
              </a:solidFill>
              <a:latin typeface="Calibri" panose="020F0502020204030204" pitchFamily="34" charset="0"/>
              <a:cs typeface="Calibri" panose="020F0502020204030204" pitchFamily="34" charset="0"/>
            </a:endParaRPr>
          </a:p>
          <a:p>
            <a:endParaRPr lang="fr-FR" sz="2400" dirty="0"/>
          </a:p>
        </p:txBody>
      </p:sp>
    </p:spTree>
    <p:extLst>
      <p:ext uri="{BB962C8B-B14F-4D97-AF65-F5344CB8AC3E}">
        <p14:creationId xmlns:p14="http://schemas.microsoft.com/office/powerpoint/2010/main" val="2967043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1026</TotalTime>
  <Words>1294</Words>
  <Application>Microsoft Office PowerPoint</Application>
  <PresentationFormat>Grand écran</PresentationFormat>
  <Paragraphs>230</Paragraphs>
  <Slides>41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41</vt:i4>
      </vt:variant>
    </vt:vector>
  </HeadingPairs>
  <TitlesOfParts>
    <vt:vector size="47" baseType="lpstr">
      <vt:lpstr>Calibri</vt:lpstr>
      <vt:lpstr>Calibri Light</vt:lpstr>
      <vt:lpstr>Comic Sans MS</vt:lpstr>
      <vt:lpstr>Symbol</vt:lpstr>
      <vt:lpstr>Wingdings</vt:lpstr>
      <vt:lpstr>Rétrospective</vt:lpstr>
      <vt:lpstr>EVALUATION DES ECOLES</vt:lpstr>
      <vt:lpstr>Finalités de l’évaluation des écoles</vt:lpstr>
      <vt:lpstr>Organisation</vt:lpstr>
      <vt:lpstr>Processus d’évaluation d’une école : complémentarité entre deux processus </vt:lpstr>
      <vt:lpstr>Présentation PowerPoint</vt:lpstr>
      <vt:lpstr>Présentation PowerPoint</vt:lpstr>
      <vt:lpstr>Présentation PowerPoint</vt:lpstr>
      <vt:lpstr>LE RAPPORT D’AUTO-EVALUATION</vt:lpstr>
      <vt:lpstr>L’EVALUATION EXTERNE</vt:lpstr>
      <vt:lpstr>Une évaluation qui articule temps scolaires et temps périscolaires </vt:lpstr>
      <vt:lpstr>CHRONOLOGIE DE L’AUTOEVALUATION Dépôt du rapport sur la plateforme pour fin décembre</vt:lpstr>
      <vt:lpstr>CHRONOLOGIE DE L’EVALUATION EXTERNE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UNE PROPOSITION DE MISE EN OEUVRE</vt:lpstr>
      <vt:lpstr>Identifier les partenaires de son école</vt:lpstr>
      <vt:lpstr>Présentation PowerPoint</vt:lpstr>
      <vt:lpstr>Présentation PowerPoint</vt:lpstr>
      <vt:lpstr>Présentation PowerPoint</vt:lpstr>
      <vt:lpstr>Présentation PowerPoint</vt:lpstr>
      <vt:lpstr>Présentation PowerPoint</vt:lpstr>
      <vt:lpstr>UN PLAN QUINQUENAL</vt:lpstr>
    </vt:vector>
  </TitlesOfParts>
  <Company>ACADEMIE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D’ECOLE</dc:title>
  <dc:creator>circo</dc:creator>
  <cp:lastModifiedBy>circo</cp:lastModifiedBy>
  <cp:revision>45</cp:revision>
  <cp:lastPrinted>2021-09-25T12:20:59Z</cp:lastPrinted>
  <dcterms:created xsi:type="dcterms:W3CDTF">2021-09-24T11:40:48Z</dcterms:created>
  <dcterms:modified xsi:type="dcterms:W3CDTF">2023-09-21T09:33:17Z</dcterms:modified>
</cp:coreProperties>
</file>