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2" r:id="rId2"/>
    <p:sldId id="258" r:id="rId3"/>
    <p:sldId id="260" r:id="rId4"/>
    <p:sldId id="292" r:id="rId5"/>
    <p:sldId id="284" r:id="rId6"/>
    <p:sldId id="273" r:id="rId7"/>
    <p:sldId id="289" r:id="rId8"/>
    <p:sldId id="293" r:id="rId9"/>
    <p:sldId id="294" r:id="rId10"/>
    <p:sldId id="281" r:id="rId11"/>
    <p:sldId id="265" r:id="rId12"/>
    <p:sldId id="266" r:id="rId13"/>
    <p:sldId id="268" r:id="rId14"/>
    <p:sldId id="267" r:id="rId15"/>
    <p:sldId id="262" r:id="rId16"/>
    <p:sldId id="263" r:id="rId17"/>
    <p:sldId id="279" r:id="rId18"/>
    <p:sldId id="288" r:id="rId19"/>
    <p:sldId id="270" r:id="rId20"/>
    <p:sldId id="290" r:id="rId21"/>
    <p:sldId id="291" r:id="rId22"/>
    <p:sldId id="272" r:id="rId23"/>
    <p:sldId id="278" r:id="rId24"/>
    <p:sldId id="271" r:id="rId25"/>
    <p:sldId id="283" r:id="rId26"/>
    <p:sldId id="295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78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fayolle\Desktop\CPD%20Formation\2019-2020\Montage%20PDF\Montage%2030PC%20PDF%2020-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fayolle\Desktop\CPD%20Formation\2019-2020\Montage%20PDF\Montage%2030PC%20PDF%2020-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800" dirty="0"/>
              <a:t>Répartition départementale des stagiaires 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800" dirty="0"/>
              <a:t>formation statutaire </a:t>
            </a:r>
            <a:r>
              <a:rPr lang="fr-FR" sz="2800" dirty="0" smtClean="0"/>
              <a:t>2021-2022</a:t>
            </a:r>
            <a:endParaRPr lang="fr-FR" sz="2800" dirty="0"/>
          </a:p>
        </c:rich>
      </c:tx>
      <c:layout>
        <c:manualLayout>
          <c:xMode val="edge"/>
          <c:yMode val="edge"/>
          <c:x val="0.205043921548023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7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236120587948601E-3"/>
          <c:y val="0.1348212203568801"/>
          <c:w val="0.99667879770828804"/>
          <c:h val="0.8576379817531689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B9F-4F01-8AB8-B59E707E79D6}"/>
              </c:ext>
            </c:extLst>
          </c:dPt>
          <c:dPt>
            <c:idx val="1"/>
            <c:bubble3D val="0"/>
            <c:explosion val="1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B9F-4F01-8AB8-B59E707E79D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B9F-4F01-8AB8-B59E707E79D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B9F-4F01-8AB8-B59E707E79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B9F-4F01-8AB8-B59E707E79D6}"/>
              </c:ext>
            </c:extLst>
          </c:dPt>
          <c:dLbls>
            <c:dLbl>
              <c:idx val="0"/>
              <c:layout>
                <c:manualLayout>
                  <c:x val="-8.2698343763874235E-2"/>
                  <c:y val="0.2918303853083646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Parcours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modulaires</a:t>
                    </a:r>
                    <a:r>
                      <a:rPr lang="en-US" baseline="0" dirty="0"/>
                      <a:t> 18h
33%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9F-4F01-8AB8-B59E707E79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9F-4F01-8AB8-B59E707E79D6}"/>
                </c:ext>
              </c:extLst>
            </c:dLbl>
            <c:dLbl>
              <c:idx val="2"/>
              <c:layout>
                <c:manualLayout>
                  <c:x val="2.8729464540692324E-2"/>
                  <c:y val="-0.22194948090512151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041AB2-2358-4431-B38C-4E0CA912234E}" type="CATEGORYNAME">
                      <a:rPr lang="en-US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F4DC17AE-BF95-4D3F-9BEC-AEDA4EA16261}" type="PERCENTAGE">
                      <a:rPr lang="en-US" baseline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B9F-4F01-8AB8-B59E707E79D6}"/>
                </c:ext>
              </c:extLst>
            </c:dLbl>
            <c:dLbl>
              <c:idx val="3"/>
              <c:layout>
                <c:manualLayout>
                  <c:x val="0.12428734451671807"/>
                  <c:y val="0.136424474494971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B9F-4F01-8AB8-B59E707E79D6}"/>
                </c:ext>
              </c:extLst>
            </c:dLbl>
            <c:dLbl>
              <c:idx val="4"/>
              <c:layout>
                <c:manualLayout>
                  <c:x val="4.8798963643559387E-2"/>
                  <c:y val="8.9183065599946071E-2"/>
                </c:manualLayout>
              </c:layout>
              <c:numFmt formatCode="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9F-4F01-8AB8-B59E707E79D6}"/>
                </c:ext>
              </c:extLst>
            </c:dLbl>
            <c:numFmt formatCode="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'répartition 18h'!$B$6:$B$10</c:f>
              <c:strCache>
                <c:ptCount val="4"/>
                <c:pt idx="0">
                  <c:v>Parcours modulaire 9h</c:v>
                </c:pt>
                <c:pt idx="1">
                  <c:v>Parcours linéaire 9h</c:v>
                </c:pt>
                <c:pt idx="2">
                  <c:v>Constellations 18h</c:v>
                </c:pt>
                <c:pt idx="3">
                  <c:v>Décrochées 18h</c:v>
                </c:pt>
              </c:strCache>
            </c:strRef>
          </c:cat>
          <c:val>
            <c:numRef>
              <c:f>'répartition 18h'!$C$6:$C$10</c:f>
              <c:numCache>
                <c:formatCode>General</c:formatCode>
                <c:ptCount val="5"/>
                <c:pt idx="0">
                  <c:v>1100</c:v>
                </c:pt>
                <c:pt idx="1">
                  <c:v>1100</c:v>
                </c:pt>
                <c:pt idx="2">
                  <c:v>2200</c:v>
                </c:pt>
                <c:pt idx="3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9F-4F01-8AB8-B59E707E79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des stagiaires formation statutaire </a:t>
            </a:r>
            <a:endParaRPr lang="fr-FR" dirty="0" smtClean="0"/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2021-2022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958974121067337E-4"/>
          <c:y val="0.14236208812294507"/>
          <c:w val="0.99667879770828804"/>
          <c:h val="0.8576379817531689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C67-4EFF-BBD1-577A87213F26}"/>
              </c:ext>
            </c:extLst>
          </c:dPt>
          <c:dPt>
            <c:idx val="1"/>
            <c:bubble3D val="0"/>
            <c:explosion val="1"/>
            <c:spPr>
              <a:solidFill>
                <a:srgbClr val="CC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C67-4EFF-BBD1-577A87213F2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C67-4EFF-BBD1-577A87213F2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C67-4EFF-BBD1-577A87213F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C67-4EFF-BBD1-577A87213F2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7-4EFF-BBD1-577A87213F2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67-4EFF-BBD1-577A87213F26}"/>
                </c:ext>
              </c:extLst>
            </c:dLbl>
            <c:dLbl>
              <c:idx val="2"/>
              <c:layout>
                <c:manualLayout>
                  <c:x val="2.8729464540692324E-2"/>
                  <c:y val="-0.22194948090512151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Roboto"/>
                        <a:ea typeface="+mn-ea"/>
                        <a:cs typeface="+mn-cs"/>
                      </a:defRPr>
                    </a:pPr>
                    <a:fld id="{85041AB2-2358-4431-B38C-4E0CA912234E}" type="CATEGORYNAME">
                      <a:rPr lang="fr-FR" smtClean="0">
                        <a:latin typeface="Roboto"/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fr-FR" dirty="0" smtClean="0">
                        <a:latin typeface="Roboto"/>
                      </a:rPr>
                      <a:t>+ 2 jours de stage</a:t>
                    </a:r>
                    <a:r>
                      <a:rPr lang="fr-FR" baseline="0" dirty="0">
                        <a:latin typeface="Roboto"/>
                      </a:rPr>
                      <a:t>
</a:t>
                    </a:r>
                    <a:r>
                      <a:rPr lang="fr-FR" baseline="0" dirty="0" smtClean="0">
                        <a:latin typeface="Roboto"/>
                      </a:rPr>
                      <a:t>36 % PE</a:t>
                    </a:r>
                  </a:p>
                </c:rich>
              </c:tx>
              <c:numFmt formatCode="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67-4EFF-BBD1-577A87213F26}"/>
                </c:ext>
              </c:extLst>
            </c:dLbl>
            <c:dLbl>
              <c:idx val="3"/>
              <c:layout>
                <c:manualLayout>
                  <c:x val="0.17757227512445001"/>
                  <c:y val="0.12504955924475225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Roboto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latin typeface="Roboto"/>
                      </a:rPr>
                      <a:t>FIL </a:t>
                    </a:r>
                    <a:r>
                      <a:rPr lang="en-US" dirty="0" err="1" smtClean="0">
                        <a:latin typeface="Roboto"/>
                      </a:rPr>
                      <a:t>disciplinaire</a:t>
                    </a:r>
                    <a:endParaRPr lang="en-US" dirty="0" smtClean="0">
                      <a:latin typeface="Roboto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Roboto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latin typeface="Roboto"/>
                      </a:rPr>
                      <a:t>18h -22% PE</a:t>
                    </a:r>
                    <a:endParaRPr lang="en-US" dirty="0">
                      <a:latin typeface="Roboto"/>
                    </a:endParaRPr>
                  </a:p>
                </c:rich>
              </c:tx>
              <c:numFmt formatCode="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AC67-4EFF-BBD1-577A87213F26}"/>
                </c:ext>
              </c:extLst>
            </c:dLbl>
            <c:dLbl>
              <c:idx val="4"/>
              <c:layout>
                <c:manualLayout>
                  <c:x val="4.8798963643559387E-2"/>
                  <c:y val="8.9183065599946071E-2"/>
                </c:manualLayout>
              </c:layout>
              <c:numFmt formatCode="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67-4EFF-BBD1-577A87213F26}"/>
                </c:ext>
              </c:extLst>
            </c:dLbl>
            <c:numFmt formatCode="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'répartition 18h'!$B$6:$B$10</c:f>
              <c:strCache>
                <c:ptCount val="4"/>
                <c:pt idx="0">
                  <c:v>Apports massés 9h</c:v>
                </c:pt>
                <c:pt idx="1">
                  <c:v>Parcours 9h usuelles</c:v>
                </c:pt>
                <c:pt idx="2">
                  <c:v>Constellations 18h</c:v>
                </c:pt>
                <c:pt idx="3">
                  <c:v>Décrochées 18h</c:v>
                </c:pt>
              </c:strCache>
            </c:strRef>
          </c:cat>
          <c:val>
            <c:numRef>
              <c:f>'répartition 18h'!$C$6:$C$10</c:f>
              <c:numCache>
                <c:formatCode>General</c:formatCode>
                <c:ptCount val="5"/>
                <c:pt idx="0">
                  <c:v>1100</c:v>
                </c:pt>
                <c:pt idx="1">
                  <c:v>1100</c:v>
                </c:pt>
                <c:pt idx="2">
                  <c:v>2200</c:v>
                </c:pt>
                <c:pt idx="3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67-4EFF-BBD1-577A87213F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E955A-3450-4D69-8531-CF2439642D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E67A36-0487-484E-B92F-8A19D517BCA0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baseline="30000" dirty="0" smtClean="0">
              <a:solidFill>
                <a:schemeClr val="tx1"/>
              </a:solidFill>
            </a:rPr>
            <a:t>ère</a:t>
          </a:r>
          <a:r>
            <a:rPr lang="fr-FR" dirty="0" smtClean="0">
              <a:solidFill>
                <a:schemeClr val="tx1"/>
              </a:solidFill>
            </a:rPr>
            <a:t> scolarisation</a:t>
          </a:r>
        </a:p>
        <a:p>
          <a:r>
            <a:rPr lang="fr-FR" dirty="0" smtClean="0">
              <a:solidFill>
                <a:schemeClr val="tx1"/>
              </a:solidFill>
            </a:rPr>
            <a:t>Séverine </a:t>
          </a:r>
          <a:r>
            <a:rPr lang="fr-FR" dirty="0" err="1" smtClean="0">
              <a:solidFill>
                <a:schemeClr val="tx1"/>
              </a:solidFill>
            </a:rPr>
            <a:t>Greusart</a:t>
          </a:r>
          <a:endParaRPr lang="fr-FR" dirty="0"/>
        </a:p>
      </dgm:t>
    </dgm:pt>
    <dgm:pt modelId="{01B8EEA4-C5AF-44A5-9716-38EE1CEBB7EB}" type="parTrans" cxnId="{E91C7372-7CDD-47A1-9F61-6D2B83DCFD03}">
      <dgm:prSet/>
      <dgm:spPr/>
      <dgm:t>
        <a:bodyPr/>
        <a:lstStyle/>
        <a:p>
          <a:endParaRPr lang="fr-FR"/>
        </a:p>
      </dgm:t>
    </dgm:pt>
    <dgm:pt modelId="{D618D3B2-04E2-406E-8540-973F05228B5C}" type="sibTrans" cxnId="{E91C7372-7CDD-47A1-9F61-6D2B83DCFD03}">
      <dgm:prSet/>
      <dgm:spPr/>
      <dgm:t>
        <a:bodyPr/>
        <a:lstStyle/>
        <a:p>
          <a:endParaRPr lang="fr-FR"/>
        </a:p>
      </dgm:t>
    </dgm:pt>
    <dgm:pt modelId="{542F17C1-93EA-497C-BD76-25F917F6A6C2}">
      <dgm:prSet phldrT="[Texte]"/>
      <dgm:spPr/>
      <dgm:t>
        <a:bodyPr/>
        <a:lstStyle/>
        <a:p>
          <a:r>
            <a:rPr lang="fr-FR" dirty="0" smtClean="0"/>
            <a:t>Temps asynchrone</a:t>
          </a:r>
        </a:p>
        <a:p>
          <a:r>
            <a:rPr lang="fr-FR" dirty="0" smtClean="0"/>
            <a:t>Janvier 2022</a:t>
          </a:r>
          <a:endParaRPr lang="fr-FR" dirty="0"/>
        </a:p>
      </dgm:t>
    </dgm:pt>
    <dgm:pt modelId="{C31D3ACB-FFDD-48AB-B88C-9D696C088C55}" type="parTrans" cxnId="{09B4107E-1BCE-4111-8B1F-2B37E2E369D0}">
      <dgm:prSet/>
      <dgm:spPr/>
      <dgm:t>
        <a:bodyPr/>
        <a:lstStyle/>
        <a:p>
          <a:endParaRPr lang="fr-FR"/>
        </a:p>
      </dgm:t>
    </dgm:pt>
    <dgm:pt modelId="{06CC0D55-7268-4952-ACCA-27C49233929F}" type="sibTrans" cxnId="{09B4107E-1BCE-4111-8B1F-2B37E2E369D0}">
      <dgm:prSet/>
      <dgm:spPr/>
      <dgm:t>
        <a:bodyPr/>
        <a:lstStyle/>
        <a:p>
          <a:endParaRPr lang="fr-FR"/>
        </a:p>
      </dgm:t>
    </dgm:pt>
    <dgm:pt modelId="{A53BA2B6-3D63-43DD-A9C0-E30EF73B1482}">
      <dgm:prSet phldrT="[Texte]"/>
      <dgm:spPr/>
      <dgm:t>
        <a:bodyPr/>
        <a:lstStyle/>
        <a:p>
          <a:r>
            <a:rPr lang="fr-FR" dirty="0" smtClean="0"/>
            <a:t>Temps synchrone en </a:t>
          </a:r>
          <a:r>
            <a:rPr lang="fr-FR" dirty="0" err="1" smtClean="0"/>
            <a:t>distanciel</a:t>
          </a:r>
          <a:endParaRPr lang="fr-FR" dirty="0" smtClean="0"/>
        </a:p>
        <a:p>
          <a:r>
            <a:rPr lang="fr-FR" dirty="0" smtClean="0"/>
            <a:t>Mardi 1</a:t>
          </a:r>
          <a:r>
            <a:rPr lang="fr-FR" baseline="30000" dirty="0" smtClean="0"/>
            <a:t>er</a:t>
          </a:r>
          <a:r>
            <a:rPr lang="fr-FR" dirty="0" smtClean="0"/>
            <a:t> février 17h30-19h00</a:t>
          </a:r>
          <a:endParaRPr lang="fr-FR" dirty="0"/>
        </a:p>
      </dgm:t>
    </dgm:pt>
    <dgm:pt modelId="{4A27A9EE-04ED-4B67-8CB0-5B2E0D3BFC11}" type="parTrans" cxnId="{93B3FCC8-735B-4BC8-99CC-C0E4C5F6146A}">
      <dgm:prSet/>
      <dgm:spPr/>
      <dgm:t>
        <a:bodyPr/>
        <a:lstStyle/>
        <a:p>
          <a:endParaRPr lang="fr-FR"/>
        </a:p>
      </dgm:t>
    </dgm:pt>
    <dgm:pt modelId="{2018801A-E4E2-4727-BFC8-AB8E9752DEB1}" type="sibTrans" cxnId="{93B3FCC8-735B-4BC8-99CC-C0E4C5F6146A}">
      <dgm:prSet/>
      <dgm:spPr/>
      <dgm:t>
        <a:bodyPr/>
        <a:lstStyle/>
        <a:p>
          <a:endParaRPr lang="fr-FR"/>
        </a:p>
      </dgm:t>
    </dgm:pt>
    <dgm:pt modelId="{E6C946C4-B5E3-428B-8ACD-B76C73D13737}">
      <dgm:prSet phldrT="[Texte]"/>
      <dgm:spPr>
        <a:solidFill>
          <a:srgbClr val="FF9900"/>
        </a:solidFill>
      </dgm:spPr>
      <dgm:t>
        <a:bodyPr/>
        <a:lstStyle/>
        <a:p>
          <a:r>
            <a:rPr lang="fr-FR" dirty="0" smtClean="0"/>
            <a:t>Liaison GS - CP</a:t>
          </a:r>
          <a:endParaRPr lang="fr-FR" dirty="0"/>
        </a:p>
      </dgm:t>
    </dgm:pt>
    <dgm:pt modelId="{67775BBB-3955-43D9-817E-B473E746C5E6}" type="parTrans" cxnId="{0F6E239F-7CE8-4FEA-902C-5BE61A2CF1CB}">
      <dgm:prSet/>
      <dgm:spPr/>
      <dgm:t>
        <a:bodyPr/>
        <a:lstStyle/>
        <a:p>
          <a:endParaRPr lang="fr-FR"/>
        </a:p>
      </dgm:t>
    </dgm:pt>
    <dgm:pt modelId="{64420EE0-05DA-44B2-BE45-F1943D72FEE2}" type="sibTrans" cxnId="{0F6E239F-7CE8-4FEA-902C-5BE61A2CF1CB}">
      <dgm:prSet/>
      <dgm:spPr/>
      <dgm:t>
        <a:bodyPr/>
        <a:lstStyle/>
        <a:p>
          <a:endParaRPr lang="fr-FR"/>
        </a:p>
      </dgm:t>
    </dgm:pt>
    <dgm:pt modelId="{7B849578-C167-405A-9CC7-9E4D88989159}">
      <dgm:prSet phldrT="[Texte]" custT="1"/>
      <dgm:spPr/>
      <dgm:t>
        <a:bodyPr/>
        <a:lstStyle/>
        <a:p>
          <a:r>
            <a:rPr lang="fr-FR" sz="2000" b="0" dirty="0" smtClean="0"/>
            <a:t>Présentiel</a:t>
          </a:r>
        </a:p>
        <a:p>
          <a:r>
            <a:rPr lang="fr-FR" sz="2000" b="0" dirty="0" smtClean="0"/>
            <a:t>Février – Mars 2022</a:t>
          </a:r>
          <a:endParaRPr lang="fr-FR" sz="2000" b="0" dirty="0"/>
        </a:p>
      </dgm:t>
    </dgm:pt>
    <dgm:pt modelId="{A60808B8-FA5B-45B7-AEDA-E1D8A25BAF0B}" type="parTrans" cxnId="{2CCD4032-50FD-465F-B962-F40841F5C054}">
      <dgm:prSet/>
      <dgm:spPr/>
      <dgm:t>
        <a:bodyPr/>
        <a:lstStyle/>
        <a:p>
          <a:endParaRPr lang="fr-FR"/>
        </a:p>
      </dgm:t>
    </dgm:pt>
    <dgm:pt modelId="{4B50857A-1E93-42EA-8504-1ACC11543133}" type="sibTrans" cxnId="{2CCD4032-50FD-465F-B962-F40841F5C054}">
      <dgm:prSet/>
      <dgm:spPr/>
      <dgm:t>
        <a:bodyPr/>
        <a:lstStyle/>
        <a:p>
          <a:endParaRPr lang="fr-FR"/>
        </a:p>
      </dgm:t>
    </dgm:pt>
    <dgm:pt modelId="{70108207-A447-40FE-9D70-A2D3FA9E13F9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Liaison CM2- 6</a:t>
          </a:r>
          <a:r>
            <a:rPr lang="fr-FR" baseline="30000" dirty="0" smtClean="0">
              <a:solidFill>
                <a:schemeClr val="tx1"/>
              </a:solidFill>
            </a:rPr>
            <a:t>ème</a:t>
          </a:r>
          <a:r>
            <a:rPr lang="fr-FR" dirty="0" smtClean="0">
              <a:solidFill>
                <a:schemeClr val="tx1"/>
              </a:solidFill>
            </a:rPr>
            <a:t> </a:t>
          </a:r>
        </a:p>
        <a:p>
          <a:r>
            <a:rPr lang="fr-FR" dirty="0" smtClean="0">
              <a:solidFill>
                <a:schemeClr val="tx1"/>
              </a:solidFill>
            </a:rPr>
            <a:t>La place du CE2</a:t>
          </a:r>
        </a:p>
      </dgm:t>
    </dgm:pt>
    <dgm:pt modelId="{88DE70D8-811A-48E4-9987-E8E1E3975BF2}" type="parTrans" cxnId="{CC1692C9-294C-45F0-908E-9887923C1551}">
      <dgm:prSet/>
      <dgm:spPr/>
      <dgm:t>
        <a:bodyPr/>
        <a:lstStyle/>
        <a:p>
          <a:endParaRPr lang="fr-FR"/>
        </a:p>
      </dgm:t>
    </dgm:pt>
    <dgm:pt modelId="{06BD5EF7-EB5C-400B-ABA4-4AD8EEF9E28C}" type="sibTrans" cxnId="{CC1692C9-294C-45F0-908E-9887923C1551}">
      <dgm:prSet/>
      <dgm:spPr/>
      <dgm:t>
        <a:bodyPr/>
        <a:lstStyle/>
        <a:p>
          <a:endParaRPr lang="fr-FR"/>
        </a:p>
      </dgm:t>
    </dgm:pt>
    <dgm:pt modelId="{66CB660B-8A5C-438E-9602-E587E45C146A}">
      <dgm:prSet phldrT="[Texte]"/>
      <dgm:spPr/>
      <dgm:t>
        <a:bodyPr/>
        <a:lstStyle/>
        <a:p>
          <a:r>
            <a:rPr lang="fr-FR" dirty="0" smtClean="0"/>
            <a:t>A distance classe virtuelle</a:t>
          </a:r>
        </a:p>
        <a:p>
          <a:r>
            <a:rPr lang="fr-FR" dirty="0" smtClean="0"/>
            <a:t>Mardi 29 mars</a:t>
          </a:r>
        </a:p>
        <a:p>
          <a:r>
            <a:rPr lang="fr-FR" dirty="0" smtClean="0"/>
            <a:t>17h45 – 19h15</a:t>
          </a:r>
          <a:endParaRPr lang="fr-FR" dirty="0"/>
        </a:p>
      </dgm:t>
    </dgm:pt>
    <dgm:pt modelId="{115ABFEE-0BAB-4268-8D01-3E1342B6DF66}" type="parTrans" cxnId="{5B4DC6C3-D7CD-4179-A4F5-B112465866E7}">
      <dgm:prSet/>
      <dgm:spPr/>
      <dgm:t>
        <a:bodyPr/>
        <a:lstStyle/>
        <a:p>
          <a:endParaRPr lang="fr-FR"/>
        </a:p>
      </dgm:t>
    </dgm:pt>
    <dgm:pt modelId="{65C33A83-D4EB-4D32-9788-8324E8EDB50B}" type="sibTrans" cxnId="{5B4DC6C3-D7CD-4179-A4F5-B112465866E7}">
      <dgm:prSet/>
      <dgm:spPr/>
      <dgm:t>
        <a:bodyPr/>
        <a:lstStyle/>
        <a:p>
          <a:endParaRPr lang="fr-FR"/>
        </a:p>
      </dgm:t>
    </dgm:pt>
    <dgm:pt modelId="{0A5DF7B0-EFBB-4A9C-A88C-B1FDD4998B80}">
      <dgm:prSet phldrT="[Texte]"/>
      <dgm:spPr/>
      <dgm:t>
        <a:bodyPr/>
        <a:lstStyle/>
        <a:p>
          <a:r>
            <a:rPr lang="fr-FR" dirty="0" smtClean="0"/>
            <a:t>A distance classe virtuelle</a:t>
          </a:r>
        </a:p>
        <a:p>
          <a:r>
            <a:rPr lang="fr-FR" dirty="0" smtClean="0"/>
            <a:t>Mardi 5 avril</a:t>
          </a:r>
        </a:p>
        <a:p>
          <a:r>
            <a:rPr lang="fr-FR" dirty="0" smtClean="0"/>
            <a:t>17h45 – 19h15</a:t>
          </a:r>
          <a:endParaRPr lang="fr-FR" dirty="0"/>
        </a:p>
      </dgm:t>
    </dgm:pt>
    <dgm:pt modelId="{9FECBF9B-166D-48EF-90C9-DB163B5D6871}" type="parTrans" cxnId="{4C3466A4-36F6-457B-94E9-F94C225BDAE7}">
      <dgm:prSet/>
      <dgm:spPr/>
      <dgm:t>
        <a:bodyPr/>
        <a:lstStyle/>
        <a:p>
          <a:endParaRPr lang="fr-FR"/>
        </a:p>
      </dgm:t>
    </dgm:pt>
    <dgm:pt modelId="{0252F50A-B811-4623-BA7D-6791A6F921C1}" type="sibTrans" cxnId="{4C3466A4-36F6-457B-94E9-F94C225BDAE7}">
      <dgm:prSet/>
      <dgm:spPr/>
      <dgm:t>
        <a:bodyPr/>
        <a:lstStyle/>
        <a:p>
          <a:endParaRPr lang="fr-FR"/>
        </a:p>
      </dgm:t>
    </dgm:pt>
    <dgm:pt modelId="{08CC6AF4-3BBF-4879-B176-E7F1A13EA6A7}">
      <dgm:prSet/>
      <dgm:spPr/>
      <dgm:t>
        <a:bodyPr/>
        <a:lstStyle/>
        <a:p>
          <a:r>
            <a:rPr lang="fr-FR" dirty="0" smtClean="0"/>
            <a:t>Présentiel</a:t>
          </a:r>
        </a:p>
        <a:p>
          <a:r>
            <a:rPr lang="fr-FR" dirty="0" smtClean="0"/>
            <a:t>Ecoles rurales</a:t>
          </a:r>
        </a:p>
        <a:p>
          <a:r>
            <a:rPr lang="fr-FR" dirty="0" smtClean="0"/>
            <a:t>mercredi 2 mars 2022 </a:t>
          </a:r>
        </a:p>
        <a:p>
          <a:r>
            <a:rPr lang="fr-FR" dirty="0" smtClean="0"/>
            <a:t>Ecoles urbaines</a:t>
          </a:r>
        </a:p>
        <a:p>
          <a:r>
            <a:rPr lang="fr-FR" dirty="0" smtClean="0"/>
            <a:t>Mercredi 9 mars 2022</a:t>
          </a:r>
          <a:endParaRPr lang="fr-FR" dirty="0"/>
        </a:p>
      </dgm:t>
    </dgm:pt>
    <dgm:pt modelId="{2F307887-6031-4724-B389-36FA724E4A56}" type="parTrans" cxnId="{D31C2756-5E8A-42AE-8A39-145F289777EB}">
      <dgm:prSet/>
      <dgm:spPr/>
      <dgm:t>
        <a:bodyPr/>
        <a:lstStyle/>
        <a:p>
          <a:endParaRPr lang="fr-FR"/>
        </a:p>
      </dgm:t>
    </dgm:pt>
    <dgm:pt modelId="{E2A8EBB5-545B-4B23-9CE5-0E4091CF7CEA}" type="sibTrans" cxnId="{D31C2756-5E8A-42AE-8A39-145F289777EB}">
      <dgm:prSet/>
      <dgm:spPr/>
      <dgm:t>
        <a:bodyPr/>
        <a:lstStyle/>
        <a:p>
          <a:endParaRPr lang="fr-FR"/>
        </a:p>
      </dgm:t>
    </dgm:pt>
    <dgm:pt modelId="{20A605EA-5734-4152-8F97-504E7AA09055}" type="pres">
      <dgm:prSet presAssocID="{FE4E955A-3450-4D69-8531-CF2439642D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BF863C5-F80C-4E8B-AE2B-427C34E218EE}" type="pres">
      <dgm:prSet presAssocID="{73E67A36-0487-484E-B92F-8A19D517BCA0}" presName="horFlow" presStyleCnt="0"/>
      <dgm:spPr/>
    </dgm:pt>
    <dgm:pt modelId="{95A2F7F1-17CD-40A1-A3F9-20515170DC0A}" type="pres">
      <dgm:prSet presAssocID="{73E67A36-0487-484E-B92F-8A19D517BCA0}" presName="bigChev" presStyleLbl="node1" presStyleIdx="0" presStyleCnt="3"/>
      <dgm:spPr/>
      <dgm:t>
        <a:bodyPr/>
        <a:lstStyle/>
        <a:p>
          <a:endParaRPr lang="fr-FR"/>
        </a:p>
      </dgm:t>
    </dgm:pt>
    <dgm:pt modelId="{C627EB1B-D13E-4D2E-9D0D-002A3154277E}" type="pres">
      <dgm:prSet presAssocID="{C31D3ACB-FFDD-48AB-B88C-9D696C088C55}" presName="parTrans" presStyleCnt="0"/>
      <dgm:spPr/>
    </dgm:pt>
    <dgm:pt modelId="{B21FC610-A550-4B73-ADD4-66800A793D2F}" type="pres">
      <dgm:prSet presAssocID="{542F17C1-93EA-497C-BD76-25F917F6A6C2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3E9173-CF78-4164-9E49-DC61F5289995}" type="pres">
      <dgm:prSet presAssocID="{06CC0D55-7268-4952-ACCA-27C49233929F}" presName="sibTrans" presStyleCnt="0"/>
      <dgm:spPr/>
    </dgm:pt>
    <dgm:pt modelId="{53084373-AB20-4E76-885C-D7161DE75754}" type="pres">
      <dgm:prSet presAssocID="{A53BA2B6-3D63-43DD-A9C0-E30EF73B148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1F7F38-A1D1-4134-AB07-11CA61CE3CC6}" type="pres">
      <dgm:prSet presAssocID="{2018801A-E4E2-4727-BFC8-AB8E9752DEB1}" presName="sibTrans" presStyleCnt="0"/>
      <dgm:spPr/>
    </dgm:pt>
    <dgm:pt modelId="{88EB0258-CD8F-4273-BEAD-EC412061637E}" type="pres">
      <dgm:prSet presAssocID="{08CC6AF4-3BBF-4879-B176-E7F1A13EA6A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86EEFF-8C0B-45CB-B060-C21E0E9A7781}" type="pres">
      <dgm:prSet presAssocID="{73E67A36-0487-484E-B92F-8A19D517BCA0}" presName="vSp" presStyleCnt="0"/>
      <dgm:spPr/>
    </dgm:pt>
    <dgm:pt modelId="{2D6C3AD2-91B9-430E-9C0A-69EDC81BD0E3}" type="pres">
      <dgm:prSet presAssocID="{E6C946C4-B5E3-428B-8ACD-B76C73D13737}" presName="horFlow" presStyleCnt="0"/>
      <dgm:spPr/>
    </dgm:pt>
    <dgm:pt modelId="{97B549E4-64F8-45CB-A6C0-7D498B3E63D4}" type="pres">
      <dgm:prSet presAssocID="{E6C946C4-B5E3-428B-8ACD-B76C73D13737}" presName="bigChev" presStyleLbl="node1" presStyleIdx="1" presStyleCnt="3"/>
      <dgm:spPr/>
      <dgm:t>
        <a:bodyPr/>
        <a:lstStyle/>
        <a:p>
          <a:endParaRPr lang="fr-FR"/>
        </a:p>
      </dgm:t>
    </dgm:pt>
    <dgm:pt modelId="{2CDF1915-302F-4453-B0B1-62CAC7EA9500}" type="pres">
      <dgm:prSet presAssocID="{A60808B8-FA5B-45B7-AEDA-E1D8A25BAF0B}" presName="parTrans" presStyleCnt="0"/>
      <dgm:spPr/>
    </dgm:pt>
    <dgm:pt modelId="{67E9C408-C31C-4C19-A5F1-06B45D0504B7}" type="pres">
      <dgm:prSet presAssocID="{7B849578-C167-405A-9CC7-9E4D88989159}" presName="node" presStyleLbl="alignAccFollowNode1" presStyleIdx="3" presStyleCnt="6" custScaleX="136476" custLinFactNeighborX="276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1F551-81B9-4A28-8294-6229960BDDA7}" type="pres">
      <dgm:prSet presAssocID="{E6C946C4-B5E3-428B-8ACD-B76C73D13737}" presName="vSp" presStyleCnt="0"/>
      <dgm:spPr/>
    </dgm:pt>
    <dgm:pt modelId="{89837F53-847F-4123-97E9-9731A0833A31}" type="pres">
      <dgm:prSet presAssocID="{70108207-A447-40FE-9D70-A2D3FA9E13F9}" presName="horFlow" presStyleCnt="0"/>
      <dgm:spPr/>
    </dgm:pt>
    <dgm:pt modelId="{C947F9BE-EB74-425D-A592-88B1C0C5DE3E}" type="pres">
      <dgm:prSet presAssocID="{70108207-A447-40FE-9D70-A2D3FA9E13F9}" presName="bigChev" presStyleLbl="node1" presStyleIdx="2" presStyleCnt="3"/>
      <dgm:spPr/>
      <dgm:t>
        <a:bodyPr/>
        <a:lstStyle/>
        <a:p>
          <a:endParaRPr lang="fr-FR"/>
        </a:p>
      </dgm:t>
    </dgm:pt>
    <dgm:pt modelId="{7020ED93-3798-4BFA-BA65-451894BE8B35}" type="pres">
      <dgm:prSet presAssocID="{115ABFEE-0BAB-4268-8D01-3E1342B6DF66}" presName="parTrans" presStyleCnt="0"/>
      <dgm:spPr/>
    </dgm:pt>
    <dgm:pt modelId="{6ED1930A-1044-455D-A7F1-96ED2B4932AA}" type="pres">
      <dgm:prSet presAssocID="{66CB660B-8A5C-438E-9602-E587E45C146A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E98C35-8CB5-4AFC-AC5F-E5080CEC7E49}" type="pres">
      <dgm:prSet presAssocID="{65C33A83-D4EB-4D32-9788-8324E8EDB50B}" presName="sibTrans" presStyleCnt="0"/>
      <dgm:spPr/>
    </dgm:pt>
    <dgm:pt modelId="{3BB1B45D-8F1D-4F30-AAF5-C85C20041A3F}" type="pres">
      <dgm:prSet presAssocID="{0A5DF7B0-EFBB-4A9C-A88C-B1FDD4998B8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A08C61-BC24-4648-87CD-4EC4DF8EB718}" type="presOf" srcId="{66CB660B-8A5C-438E-9602-E587E45C146A}" destId="{6ED1930A-1044-455D-A7F1-96ED2B4932AA}" srcOrd="0" destOrd="0" presId="urn:microsoft.com/office/officeart/2005/8/layout/lProcess3"/>
    <dgm:cxn modelId="{6B91C315-2D35-44A2-8BF4-D7B59EE27812}" type="presOf" srcId="{0A5DF7B0-EFBB-4A9C-A88C-B1FDD4998B80}" destId="{3BB1B45D-8F1D-4F30-AAF5-C85C20041A3F}" srcOrd="0" destOrd="0" presId="urn:microsoft.com/office/officeart/2005/8/layout/lProcess3"/>
    <dgm:cxn modelId="{51A1096C-A071-4212-9FFF-61558DE9BBCA}" type="presOf" srcId="{542F17C1-93EA-497C-BD76-25F917F6A6C2}" destId="{B21FC610-A550-4B73-ADD4-66800A793D2F}" srcOrd="0" destOrd="0" presId="urn:microsoft.com/office/officeart/2005/8/layout/lProcess3"/>
    <dgm:cxn modelId="{B73BD468-0EC6-4BEE-9C91-B81855FF44A7}" type="presOf" srcId="{7B849578-C167-405A-9CC7-9E4D88989159}" destId="{67E9C408-C31C-4C19-A5F1-06B45D0504B7}" srcOrd="0" destOrd="0" presId="urn:microsoft.com/office/officeart/2005/8/layout/lProcess3"/>
    <dgm:cxn modelId="{755E78C7-7EC6-4CFA-92B2-CDAEBB1A5E6A}" type="presOf" srcId="{A53BA2B6-3D63-43DD-A9C0-E30EF73B1482}" destId="{53084373-AB20-4E76-885C-D7161DE75754}" srcOrd="0" destOrd="0" presId="urn:microsoft.com/office/officeart/2005/8/layout/lProcess3"/>
    <dgm:cxn modelId="{2CCD4032-50FD-465F-B962-F40841F5C054}" srcId="{E6C946C4-B5E3-428B-8ACD-B76C73D13737}" destId="{7B849578-C167-405A-9CC7-9E4D88989159}" srcOrd="0" destOrd="0" parTransId="{A60808B8-FA5B-45B7-AEDA-E1D8A25BAF0B}" sibTransId="{4B50857A-1E93-42EA-8504-1ACC11543133}"/>
    <dgm:cxn modelId="{5A013F48-2714-4595-BE3B-88BE1013DB4B}" type="presOf" srcId="{73E67A36-0487-484E-B92F-8A19D517BCA0}" destId="{95A2F7F1-17CD-40A1-A3F9-20515170DC0A}" srcOrd="0" destOrd="0" presId="urn:microsoft.com/office/officeart/2005/8/layout/lProcess3"/>
    <dgm:cxn modelId="{90EDAC27-3A97-44B2-AD89-2990E698CFA2}" type="presOf" srcId="{70108207-A447-40FE-9D70-A2D3FA9E13F9}" destId="{C947F9BE-EB74-425D-A592-88B1C0C5DE3E}" srcOrd="0" destOrd="0" presId="urn:microsoft.com/office/officeart/2005/8/layout/lProcess3"/>
    <dgm:cxn modelId="{F2B11CAE-7FCF-4D63-9E38-E6626C089F8D}" type="presOf" srcId="{FE4E955A-3450-4D69-8531-CF2439642DC8}" destId="{20A605EA-5734-4152-8F97-504E7AA09055}" srcOrd="0" destOrd="0" presId="urn:microsoft.com/office/officeart/2005/8/layout/lProcess3"/>
    <dgm:cxn modelId="{EA6AEC7B-1C28-4E4D-9852-C87EF681560B}" type="presOf" srcId="{08CC6AF4-3BBF-4879-B176-E7F1A13EA6A7}" destId="{88EB0258-CD8F-4273-BEAD-EC412061637E}" srcOrd="0" destOrd="0" presId="urn:microsoft.com/office/officeart/2005/8/layout/lProcess3"/>
    <dgm:cxn modelId="{93B3FCC8-735B-4BC8-99CC-C0E4C5F6146A}" srcId="{73E67A36-0487-484E-B92F-8A19D517BCA0}" destId="{A53BA2B6-3D63-43DD-A9C0-E30EF73B1482}" srcOrd="1" destOrd="0" parTransId="{4A27A9EE-04ED-4B67-8CB0-5B2E0D3BFC11}" sibTransId="{2018801A-E4E2-4727-BFC8-AB8E9752DEB1}"/>
    <dgm:cxn modelId="{09B4107E-1BCE-4111-8B1F-2B37E2E369D0}" srcId="{73E67A36-0487-484E-B92F-8A19D517BCA0}" destId="{542F17C1-93EA-497C-BD76-25F917F6A6C2}" srcOrd="0" destOrd="0" parTransId="{C31D3ACB-FFDD-48AB-B88C-9D696C088C55}" sibTransId="{06CC0D55-7268-4952-ACCA-27C49233929F}"/>
    <dgm:cxn modelId="{D4F00824-341A-4EBC-9A8D-0B5C1F06374D}" type="presOf" srcId="{E6C946C4-B5E3-428B-8ACD-B76C73D13737}" destId="{97B549E4-64F8-45CB-A6C0-7D498B3E63D4}" srcOrd="0" destOrd="0" presId="urn:microsoft.com/office/officeart/2005/8/layout/lProcess3"/>
    <dgm:cxn modelId="{0F6E239F-7CE8-4FEA-902C-5BE61A2CF1CB}" srcId="{FE4E955A-3450-4D69-8531-CF2439642DC8}" destId="{E6C946C4-B5E3-428B-8ACD-B76C73D13737}" srcOrd="1" destOrd="0" parTransId="{67775BBB-3955-43D9-817E-B473E746C5E6}" sibTransId="{64420EE0-05DA-44B2-BE45-F1943D72FEE2}"/>
    <dgm:cxn modelId="{D31C2756-5E8A-42AE-8A39-145F289777EB}" srcId="{73E67A36-0487-484E-B92F-8A19D517BCA0}" destId="{08CC6AF4-3BBF-4879-B176-E7F1A13EA6A7}" srcOrd="2" destOrd="0" parTransId="{2F307887-6031-4724-B389-36FA724E4A56}" sibTransId="{E2A8EBB5-545B-4B23-9CE5-0E4091CF7CEA}"/>
    <dgm:cxn modelId="{5B4DC6C3-D7CD-4179-A4F5-B112465866E7}" srcId="{70108207-A447-40FE-9D70-A2D3FA9E13F9}" destId="{66CB660B-8A5C-438E-9602-E587E45C146A}" srcOrd="0" destOrd="0" parTransId="{115ABFEE-0BAB-4268-8D01-3E1342B6DF66}" sibTransId="{65C33A83-D4EB-4D32-9788-8324E8EDB50B}"/>
    <dgm:cxn modelId="{E91C7372-7CDD-47A1-9F61-6D2B83DCFD03}" srcId="{FE4E955A-3450-4D69-8531-CF2439642DC8}" destId="{73E67A36-0487-484E-B92F-8A19D517BCA0}" srcOrd="0" destOrd="0" parTransId="{01B8EEA4-C5AF-44A5-9716-38EE1CEBB7EB}" sibTransId="{D618D3B2-04E2-406E-8540-973F05228B5C}"/>
    <dgm:cxn modelId="{4C3466A4-36F6-457B-94E9-F94C225BDAE7}" srcId="{70108207-A447-40FE-9D70-A2D3FA9E13F9}" destId="{0A5DF7B0-EFBB-4A9C-A88C-B1FDD4998B80}" srcOrd="1" destOrd="0" parTransId="{9FECBF9B-166D-48EF-90C9-DB163B5D6871}" sibTransId="{0252F50A-B811-4623-BA7D-6791A6F921C1}"/>
    <dgm:cxn modelId="{CC1692C9-294C-45F0-908E-9887923C1551}" srcId="{FE4E955A-3450-4D69-8531-CF2439642DC8}" destId="{70108207-A447-40FE-9D70-A2D3FA9E13F9}" srcOrd="2" destOrd="0" parTransId="{88DE70D8-811A-48E4-9987-E8E1E3975BF2}" sibTransId="{06BD5EF7-EB5C-400B-ABA4-4AD8EEF9E28C}"/>
    <dgm:cxn modelId="{032ED6CC-8E10-4F43-BE23-12B8F161D61C}" type="presParOf" srcId="{20A605EA-5734-4152-8F97-504E7AA09055}" destId="{5BF863C5-F80C-4E8B-AE2B-427C34E218EE}" srcOrd="0" destOrd="0" presId="urn:microsoft.com/office/officeart/2005/8/layout/lProcess3"/>
    <dgm:cxn modelId="{33287D13-0FC3-44A0-A16F-E080D848E4DB}" type="presParOf" srcId="{5BF863C5-F80C-4E8B-AE2B-427C34E218EE}" destId="{95A2F7F1-17CD-40A1-A3F9-20515170DC0A}" srcOrd="0" destOrd="0" presId="urn:microsoft.com/office/officeart/2005/8/layout/lProcess3"/>
    <dgm:cxn modelId="{0512503F-5DD0-4925-AAEE-A621102865A3}" type="presParOf" srcId="{5BF863C5-F80C-4E8B-AE2B-427C34E218EE}" destId="{C627EB1B-D13E-4D2E-9D0D-002A3154277E}" srcOrd="1" destOrd="0" presId="urn:microsoft.com/office/officeart/2005/8/layout/lProcess3"/>
    <dgm:cxn modelId="{1EFA4ACB-8E85-4E10-95EC-A3A635B72A24}" type="presParOf" srcId="{5BF863C5-F80C-4E8B-AE2B-427C34E218EE}" destId="{B21FC610-A550-4B73-ADD4-66800A793D2F}" srcOrd="2" destOrd="0" presId="urn:microsoft.com/office/officeart/2005/8/layout/lProcess3"/>
    <dgm:cxn modelId="{2026171C-4BE6-4882-B038-CD8EF1AAD026}" type="presParOf" srcId="{5BF863C5-F80C-4E8B-AE2B-427C34E218EE}" destId="{803E9173-CF78-4164-9E49-DC61F5289995}" srcOrd="3" destOrd="0" presId="urn:microsoft.com/office/officeart/2005/8/layout/lProcess3"/>
    <dgm:cxn modelId="{AF3224D7-3E6E-44DB-B23B-9ABAC0C4DAC1}" type="presParOf" srcId="{5BF863C5-F80C-4E8B-AE2B-427C34E218EE}" destId="{53084373-AB20-4E76-885C-D7161DE75754}" srcOrd="4" destOrd="0" presId="urn:microsoft.com/office/officeart/2005/8/layout/lProcess3"/>
    <dgm:cxn modelId="{98AA3504-B6C7-4591-A500-5C9404851085}" type="presParOf" srcId="{5BF863C5-F80C-4E8B-AE2B-427C34E218EE}" destId="{B91F7F38-A1D1-4134-AB07-11CA61CE3CC6}" srcOrd="5" destOrd="0" presId="urn:microsoft.com/office/officeart/2005/8/layout/lProcess3"/>
    <dgm:cxn modelId="{FA13250B-B2D8-4070-8A0B-D9BC354B2D84}" type="presParOf" srcId="{5BF863C5-F80C-4E8B-AE2B-427C34E218EE}" destId="{88EB0258-CD8F-4273-BEAD-EC412061637E}" srcOrd="6" destOrd="0" presId="urn:microsoft.com/office/officeart/2005/8/layout/lProcess3"/>
    <dgm:cxn modelId="{2DF0D69F-3FAD-4548-8A89-96BFA9ADB2D6}" type="presParOf" srcId="{20A605EA-5734-4152-8F97-504E7AA09055}" destId="{1C86EEFF-8C0B-45CB-B060-C21E0E9A7781}" srcOrd="1" destOrd="0" presId="urn:microsoft.com/office/officeart/2005/8/layout/lProcess3"/>
    <dgm:cxn modelId="{AB7D2173-AE03-413A-A02D-504CE08B56DC}" type="presParOf" srcId="{20A605EA-5734-4152-8F97-504E7AA09055}" destId="{2D6C3AD2-91B9-430E-9C0A-69EDC81BD0E3}" srcOrd="2" destOrd="0" presId="urn:microsoft.com/office/officeart/2005/8/layout/lProcess3"/>
    <dgm:cxn modelId="{FF0B10A4-1AAD-4294-B06B-0BD59B32998A}" type="presParOf" srcId="{2D6C3AD2-91B9-430E-9C0A-69EDC81BD0E3}" destId="{97B549E4-64F8-45CB-A6C0-7D498B3E63D4}" srcOrd="0" destOrd="0" presId="urn:microsoft.com/office/officeart/2005/8/layout/lProcess3"/>
    <dgm:cxn modelId="{4CD2C232-CD24-4606-8876-06B09569F9A7}" type="presParOf" srcId="{2D6C3AD2-91B9-430E-9C0A-69EDC81BD0E3}" destId="{2CDF1915-302F-4453-B0B1-62CAC7EA9500}" srcOrd="1" destOrd="0" presId="urn:microsoft.com/office/officeart/2005/8/layout/lProcess3"/>
    <dgm:cxn modelId="{CC1B3380-2EA9-4699-B037-FE1F69AC2C55}" type="presParOf" srcId="{2D6C3AD2-91B9-430E-9C0A-69EDC81BD0E3}" destId="{67E9C408-C31C-4C19-A5F1-06B45D0504B7}" srcOrd="2" destOrd="0" presId="urn:microsoft.com/office/officeart/2005/8/layout/lProcess3"/>
    <dgm:cxn modelId="{B63CD3D5-581D-45FF-A032-E9E065EB9D36}" type="presParOf" srcId="{20A605EA-5734-4152-8F97-504E7AA09055}" destId="{0181F551-81B9-4A28-8294-6229960BDDA7}" srcOrd="3" destOrd="0" presId="urn:microsoft.com/office/officeart/2005/8/layout/lProcess3"/>
    <dgm:cxn modelId="{0D750526-95E3-4CAD-8F52-4ECA7D5DFDE8}" type="presParOf" srcId="{20A605EA-5734-4152-8F97-504E7AA09055}" destId="{89837F53-847F-4123-97E9-9731A0833A31}" srcOrd="4" destOrd="0" presId="urn:microsoft.com/office/officeart/2005/8/layout/lProcess3"/>
    <dgm:cxn modelId="{6972E851-DF17-49EF-976A-B34EB3A3D2ED}" type="presParOf" srcId="{89837F53-847F-4123-97E9-9731A0833A31}" destId="{C947F9BE-EB74-425D-A592-88B1C0C5DE3E}" srcOrd="0" destOrd="0" presId="urn:microsoft.com/office/officeart/2005/8/layout/lProcess3"/>
    <dgm:cxn modelId="{BD226AB0-412C-482D-BF48-55B476DBE425}" type="presParOf" srcId="{89837F53-847F-4123-97E9-9731A0833A31}" destId="{7020ED93-3798-4BFA-BA65-451894BE8B35}" srcOrd="1" destOrd="0" presId="urn:microsoft.com/office/officeart/2005/8/layout/lProcess3"/>
    <dgm:cxn modelId="{42ADF845-C93A-4B68-84BA-0E5201B44DB2}" type="presParOf" srcId="{89837F53-847F-4123-97E9-9731A0833A31}" destId="{6ED1930A-1044-455D-A7F1-96ED2B4932AA}" srcOrd="2" destOrd="0" presId="urn:microsoft.com/office/officeart/2005/8/layout/lProcess3"/>
    <dgm:cxn modelId="{8FB128BB-8FE2-4975-B245-AE3A286E4C84}" type="presParOf" srcId="{89837F53-847F-4123-97E9-9731A0833A31}" destId="{B9E98C35-8CB5-4AFC-AC5F-E5080CEC7E49}" srcOrd="3" destOrd="0" presId="urn:microsoft.com/office/officeart/2005/8/layout/lProcess3"/>
    <dgm:cxn modelId="{1C6D1CC7-B6BF-4D99-81EB-B32C1F4A8B01}" type="presParOf" srcId="{89837F53-847F-4123-97E9-9731A0833A31}" destId="{3BB1B45D-8F1D-4F30-AAF5-C85C20041A3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2F7F1-17CD-40A1-A3F9-20515170DC0A}">
      <dsp:nvSpPr>
        <dsp:cNvPr id="0" name=""/>
        <dsp:cNvSpPr/>
      </dsp:nvSpPr>
      <dsp:spPr>
        <a:xfrm>
          <a:off x="7217" y="280506"/>
          <a:ext cx="3702480" cy="1480992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1</a:t>
          </a:r>
          <a:r>
            <a:rPr lang="fr-FR" sz="2500" kern="1200" baseline="30000" dirty="0" smtClean="0">
              <a:solidFill>
                <a:schemeClr val="tx1"/>
              </a:solidFill>
            </a:rPr>
            <a:t>ère</a:t>
          </a:r>
          <a:r>
            <a:rPr lang="fr-FR" sz="2500" kern="1200" dirty="0" smtClean="0">
              <a:solidFill>
                <a:schemeClr val="tx1"/>
              </a:solidFill>
            </a:rPr>
            <a:t> scolarisation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Séverine </a:t>
          </a:r>
          <a:r>
            <a:rPr lang="fr-FR" sz="2500" kern="1200" dirty="0" err="1" smtClean="0">
              <a:solidFill>
                <a:schemeClr val="tx1"/>
              </a:solidFill>
            </a:rPr>
            <a:t>Greusart</a:t>
          </a:r>
          <a:endParaRPr lang="fr-FR" sz="2500" kern="1200" dirty="0"/>
        </a:p>
      </dsp:txBody>
      <dsp:txXfrm>
        <a:off x="747713" y="280506"/>
        <a:ext cx="2221488" cy="1480992"/>
      </dsp:txXfrm>
    </dsp:sp>
    <dsp:sp modelId="{B21FC610-A550-4B73-ADD4-66800A793D2F}">
      <dsp:nvSpPr>
        <dsp:cNvPr id="0" name=""/>
        <dsp:cNvSpPr/>
      </dsp:nvSpPr>
      <dsp:spPr>
        <a:xfrm>
          <a:off x="3228375" y="406390"/>
          <a:ext cx="3073059" cy="1229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Temps asynchrone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Janvier 2022</a:t>
          </a:r>
          <a:endParaRPr lang="fr-FR" sz="1300" kern="1200" dirty="0"/>
        </a:p>
      </dsp:txBody>
      <dsp:txXfrm>
        <a:off x="3842987" y="406390"/>
        <a:ext cx="1843836" cy="1229223"/>
      </dsp:txXfrm>
    </dsp:sp>
    <dsp:sp modelId="{53084373-AB20-4E76-885C-D7161DE75754}">
      <dsp:nvSpPr>
        <dsp:cNvPr id="0" name=""/>
        <dsp:cNvSpPr/>
      </dsp:nvSpPr>
      <dsp:spPr>
        <a:xfrm>
          <a:off x="5871206" y="406390"/>
          <a:ext cx="3073059" cy="1229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Temps synchrone en </a:t>
          </a:r>
          <a:r>
            <a:rPr lang="fr-FR" sz="1300" kern="1200" dirty="0" err="1" smtClean="0"/>
            <a:t>distanciel</a:t>
          </a: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Mardi 1</a:t>
          </a:r>
          <a:r>
            <a:rPr lang="fr-FR" sz="1300" kern="1200" baseline="30000" dirty="0" smtClean="0"/>
            <a:t>er</a:t>
          </a:r>
          <a:r>
            <a:rPr lang="fr-FR" sz="1300" kern="1200" dirty="0" smtClean="0"/>
            <a:t> février 17h30-19h00</a:t>
          </a:r>
          <a:endParaRPr lang="fr-FR" sz="1300" kern="1200" dirty="0"/>
        </a:p>
      </dsp:txBody>
      <dsp:txXfrm>
        <a:off x="6485818" y="406390"/>
        <a:ext cx="1843836" cy="1229223"/>
      </dsp:txXfrm>
    </dsp:sp>
    <dsp:sp modelId="{88EB0258-CD8F-4273-BEAD-EC412061637E}">
      <dsp:nvSpPr>
        <dsp:cNvPr id="0" name=""/>
        <dsp:cNvSpPr/>
      </dsp:nvSpPr>
      <dsp:spPr>
        <a:xfrm>
          <a:off x="8514036" y="406390"/>
          <a:ext cx="3073059" cy="1229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Présentiel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Ecoles rurales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mercredi 2 mars 2022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Ecoles urbaines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Mercredi 9 mars 2022</a:t>
          </a:r>
          <a:endParaRPr lang="fr-FR" sz="1300" kern="1200" dirty="0"/>
        </a:p>
      </dsp:txBody>
      <dsp:txXfrm>
        <a:off x="9128648" y="406390"/>
        <a:ext cx="1843836" cy="1229223"/>
      </dsp:txXfrm>
    </dsp:sp>
    <dsp:sp modelId="{97B549E4-64F8-45CB-A6C0-7D498B3E63D4}">
      <dsp:nvSpPr>
        <dsp:cNvPr id="0" name=""/>
        <dsp:cNvSpPr/>
      </dsp:nvSpPr>
      <dsp:spPr>
        <a:xfrm>
          <a:off x="7217" y="1968837"/>
          <a:ext cx="3702480" cy="1480992"/>
        </a:xfrm>
        <a:prstGeom prst="chevron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Liaison GS - CP</a:t>
          </a:r>
          <a:endParaRPr lang="fr-FR" sz="2500" kern="1200" dirty="0"/>
        </a:p>
      </dsp:txBody>
      <dsp:txXfrm>
        <a:off x="747713" y="1968837"/>
        <a:ext cx="2221488" cy="1480992"/>
      </dsp:txXfrm>
    </dsp:sp>
    <dsp:sp modelId="{67E9C408-C31C-4C19-A5F1-06B45D0504B7}">
      <dsp:nvSpPr>
        <dsp:cNvPr id="0" name=""/>
        <dsp:cNvSpPr/>
      </dsp:nvSpPr>
      <dsp:spPr>
        <a:xfrm>
          <a:off x="3361634" y="2094721"/>
          <a:ext cx="4193988" cy="1229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/>
            <a:t>Présentiel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/>
            <a:t>Février – Mars 2022</a:t>
          </a:r>
          <a:endParaRPr lang="fr-FR" sz="2000" b="0" kern="1200" dirty="0"/>
        </a:p>
      </dsp:txBody>
      <dsp:txXfrm>
        <a:off x="3976246" y="2094721"/>
        <a:ext cx="2964765" cy="1229223"/>
      </dsp:txXfrm>
    </dsp:sp>
    <dsp:sp modelId="{C947F9BE-EB74-425D-A592-88B1C0C5DE3E}">
      <dsp:nvSpPr>
        <dsp:cNvPr id="0" name=""/>
        <dsp:cNvSpPr/>
      </dsp:nvSpPr>
      <dsp:spPr>
        <a:xfrm>
          <a:off x="7217" y="3657168"/>
          <a:ext cx="3702480" cy="1480992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Liaison CM2- 6</a:t>
          </a:r>
          <a:r>
            <a:rPr lang="fr-FR" sz="2500" kern="1200" baseline="30000" dirty="0" smtClean="0">
              <a:solidFill>
                <a:schemeClr val="tx1"/>
              </a:solidFill>
            </a:rPr>
            <a:t>ème</a:t>
          </a:r>
          <a:r>
            <a:rPr lang="fr-FR" sz="2500" kern="1200" dirty="0" smtClean="0">
              <a:solidFill>
                <a:schemeClr val="tx1"/>
              </a:solidFill>
            </a:rPr>
            <a:t>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La place du CE2</a:t>
          </a:r>
        </a:p>
      </dsp:txBody>
      <dsp:txXfrm>
        <a:off x="747713" y="3657168"/>
        <a:ext cx="2221488" cy="1480992"/>
      </dsp:txXfrm>
    </dsp:sp>
    <dsp:sp modelId="{6ED1930A-1044-455D-A7F1-96ED2B4932AA}">
      <dsp:nvSpPr>
        <dsp:cNvPr id="0" name=""/>
        <dsp:cNvSpPr/>
      </dsp:nvSpPr>
      <dsp:spPr>
        <a:xfrm>
          <a:off x="3228375" y="3783052"/>
          <a:ext cx="3073059" cy="1229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 distance classe virtuelle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Mardi 29 mars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17h45 – 19h15</a:t>
          </a:r>
          <a:endParaRPr lang="fr-FR" sz="1300" kern="1200" dirty="0"/>
        </a:p>
      </dsp:txBody>
      <dsp:txXfrm>
        <a:off x="3842987" y="3783052"/>
        <a:ext cx="1843836" cy="1229223"/>
      </dsp:txXfrm>
    </dsp:sp>
    <dsp:sp modelId="{3BB1B45D-8F1D-4F30-AAF5-C85C20041A3F}">
      <dsp:nvSpPr>
        <dsp:cNvPr id="0" name=""/>
        <dsp:cNvSpPr/>
      </dsp:nvSpPr>
      <dsp:spPr>
        <a:xfrm>
          <a:off x="5871206" y="3783052"/>
          <a:ext cx="3073059" cy="1229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 distance classe virtuelle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Mardi 5 avril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17h45 – 19h15</a:t>
          </a:r>
          <a:endParaRPr lang="fr-FR" sz="1300" kern="1200" dirty="0"/>
        </a:p>
      </dsp:txBody>
      <dsp:txXfrm>
        <a:off x="6485818" y="3783052"/>
        <a:ext cx="1843836" cy="122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15E6-4DE7-491A-BDEB-4E6A34214578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92F4-4835-4CD1-B2A9-2864AA6B4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7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0000"/>
                </a:solidFill>
              </a:rPr>
              <a:t>Temps 1</a:t>
            </a: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Visio Conférence 2 heures</a:t>
            </a:r>
          </a:p>
          <a:p>
            <a:pPr lvl="0"/>
            <a:r>
              <a:rPr lang="fr-FR" dirty="0" smtClean="0"/>
              <a:t>Questionner le parcours</a:t>
            </a:r>
          </a:p>
          <a:p>
            <a:pPr lvl="0"/>
            <a:r>
              <a:rPr lang="fr-FR" dirty="0" smtClean="0"/>
              <a:t>Evaluations nationales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92F4-4835-4CD1-B2A9-2864AA6B46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4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0000"/>
                </a:solidFill>
              </a:rPr>
              <a:t>Temps 1</a:t>
            </a: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Visio Conférence 2 heures</a:t>
            </a:r>
          </a:p>
          <a:p>
            <a:pPr lvl="0"/>
            <a:r>
              <a:rPr lang="fr-FR" dirty="0" smtClean="0"/>
              <a:t>Questionner le parcours</a:t>
            </a:r>
          </a:p>
          <a:p>
            <a:pPr lvl="0"/>
            <a:r>
              <a:rPr lang="fr-FR" dirty="0" smtClean="0"/>
              <a:t>Evaluations nationales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92F4-4835-4CD1-B2A9-2864AA6B46A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51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0000"/>
                </a:solidFill>
              </a:rPr>
              <a:t>Temps 1</a:t>
            </a: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Visio Conférence 2 heures</a:t>
            </a:r>
          </a:p>
          <a:p>
            <a:pPr lvl="0"/>
            <a:r>
              <a:rPr lang="fr-FR" dirty="0" smtClean="0"/>
              <a:t>Questionner le parcours</a:t>
            </a:r>
          </a:p>
          <a:p>
            <a:pPr lvl="0"/>
            <a:r>
              <a:rPr lang="fr-FR" dirty="0" smtClean="0"/>
              <a:t>Evaluations nationales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92F4-4835-4CD1-B2A9-2864AA6B46A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70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0000"/>
                </a:solidFill>
              </a:rPr>
              <a:t>Temps 1</a:t>
            </a: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Visio Conférence 2 heures</a:t>
            </a:r>
          </a:p>
          <a:p>
            <a:pPr lvl="0"/>
            <a:r>
              <a:rPr lang="fr-FR" dirty="0" smtClean="0"/>
              <a:t>Questionner le parcours</a:t>
            </a:r>
          </a:p>
          <a:p>
            <a:pPr lvl="0"/>
            <a:r>
              <a:rPr lang="fr-FR" dirty="0" smtClean="0"/>
              <a:t>Evaluations nationales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92F4-4835-4CD1-B2A9-2864AA6B46A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23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0000"/>
                </a:solidFill>
              </a:rPr>
              <a:t>Temps 1</a:t>
            </a: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Visio Conférence 2 heures</a:t>
            </a:r>
          </a:p>
          <a:p>
            <a:pPr lvl="0"/>
            <a:r>
              <a:rPr lang="fr-FR" dirty="0" smtClean="0"/>
              <a:t>Questionner le parcours</a:t>
            </a:r>
          </a:p>
          <a:p>
            <a:pPr lvl="0"/>
            <a:r>
              <a:rPr lang="fr-FR" dirty="0" smtClean="0"/>
              <a:t>Evaluations nationales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92F4-4835-4CD1-B2A9-2864AA6B46A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65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B6199-E362-314F-AE4A-F88E9148A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ECCD1E-38C9-F243-9679-D28FB18B7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08CD7A-BEB1-4248-AF71-6256E0D3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2B8BA-F66B-0A4C-8B59-BFCB0F8E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144587-93F5-5E42-BB51-B1C7C97E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9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DC279-570F-5F44-B886-3E88DC59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A8CA8E-8B53-734A-A11A-98F20D664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FC7F27-F721-C146-A24F-382FCD53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EFF25E-0A6D-D449-8FD0-ABCABE5D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9B916C-0310-9740-A865-EF7F68DC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5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97E0E9-B630-F348-B4FD-12238E82F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EACD28-4CF2-A045-A709-1E6EEC1A6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9B3DD3-A2FB-324D-8E42-21BBB7B9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76A72-9407-E348-8D56-4C61C1E3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FEA4D5-A444-6C44-BF9C-DEC93ADD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32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6230536"/>
            <a:ext cx="1794933" cy="558872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94800" y="6327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B465-768F-472B-948C-8202AA102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23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8409E-21FF-B347-A447-8F6C257C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DFB5E-AC76-A549-8267-E62C08972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20AA17-C8A1-4A4D-B784-0C37781C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A4416-F4A0-7248-B7BD-D5D1000F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5B6CF-E04C-7043-B831-2A868207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64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734A5-3E5D-8647-A0A9-4DCB8406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B86B5F-E779-E844-8D88-33F508E12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10AB0A-34B7-5C4E-B654-C6C01236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96583-BC74-4749-9AF2-EB5D731E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0CDD2A-53D2-AB46-A45E-10832E13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23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3B804-9B90-0142-A624-3DC2FE4F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3551A9-F7D9-514A-A818-8E66A9240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838C24-BA0A-9D42-9DD9-75B28A7B5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4E0F86-CE3D-BC41-8793-8A52C8F1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DB2C69-1243-A943-A352-8F59BB0E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B519E9-7BBA-C34B-A918-E58790EA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36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BDA-219F-4341-A80C-FF89B1F6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4CDFE9-A28E-DD48-8401-708235D8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7E992E-2D84-8D45-B555-B6260D498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1EB0B8-563C-FF45-A3B8-1F8E77B62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D83FDB-56A9-0445-991A-813694EE4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43DAA5-DB25-354E-9548-8213BEF3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66F288-3508-F24E-8DD2-26D0A5EA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F18FEA-7CBC-BE40-B640-D1A6A3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9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13F82C-E5DD-5940-A8AC-E182EA80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44B7C5-DEEA-0249-9164-B34C4F39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75CA20-931D-F843-BB01-9725A5AC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5F7ED-1003-A64C-8F91-EB22A415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21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0365FF-6A0F-4E45-8C8F-38EA3BC9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48BEF1-B131-1349-BD72-66600BED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992014-DE5A-AE49-B51A-A45665CF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77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1779E-8B66-1648-9B14-AFD0DB11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176FB4-7B91-DA44-ADD5-E252917D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1A50C5-A338-5D42-BE9F-4229C8A10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52B3B5-4A69-0C45-AA3A-7D7AA2A2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89D518-E6C7-D749-969E-C9C5A31F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00B87D-2736-0849-B998-6FCC13BF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9C418-EEC7-0744-BC65-A455493D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86442E-4C1D-B640-93DC-604D9D1DF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6BEA11-6648-7D46-B364-20A7AA044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1555E0-7B92-E040-A857-3DEFE653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46E111-411F-874D-BDFF-A3B28100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DC154E-65FD-E84E-9983-A9FBD77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5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B14496-EF8F-C349-A3F9-347C05F8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FFA72B-23C8-1546-A308-B103A6718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65A7E-355A-6740-91FD-4BC86C678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0F7C-086D-8C4B-B08F-878A28BB2C0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B400C-95FC-8840-8EA8-DDF3FDACD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DDC7FB-BCC1-284E-BD0D-7DD078238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CC53-9C83-E142-B0B8-3423E00FB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7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FORMATION EQUIPES DECROCHEES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42610"/>
            <a:ext cx="9144000" cy="1215189"/>
          </a:xfrm>
        </p:spPr>
        <p:txBody>
          <a:bodyPr>
            <a:normAutofit fontScale="92500" lnSpcReduction="10000"/>
          </a:bodyPr>
          <a:lstStyle/>
          <a:p>
            <a:r>
              <a:rPr lang="fr-FR" sz="4400" b="1" dirty="0" smtClean="0"/>
              <a:t>LES APPRENTISSAGES FONDAMENTAUX AU SERVICE DU PARCOURS DE L’ÉLÈVE</a:t>
            </a:r>
            <a:endParaRPr lang="fr-FR" sz="4400" b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49128"/>
              </p:ext>
            </p:extLst>
          </p:nvPr>
        </p:nvGraphicFramePr>
        <p:xfrm>
          <a:off x="13390563" y="5995988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9143973" imgH="5143148" progId="AcroExch.Document.DC">
                  <p:embed/>
                </p:oleObj>
              </mc:Choice>
              <mc:Fallback>
                <p:oleObj name="Acrobat Document" r:id="rId3" imgW="9143973" imgH="51431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90563" y="5995988"/>
                        <a:ext cx="9144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0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9152" y="517524"/>
            <a:ext cx="11760590" cy="66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b="1" i="1" dirty="0">
                <a:solidFill>
                  <a:srgbClr val="FF0000"/>
                </a:solidFill>
              </a:rPr>
              <a:t>ANALYSE DES RESULTATS NATIONAUX AUX EVALUATIONS </a:t>
            </a:r>
            <a:r>
              <a:rPr lang="fr-FR" sz="3000" b="1" i="1" dirty="0" smtClean="0">
                <a:solidFill>
                  <a:srgbClr val="FF0000"/>
                </a:solidFill>
              </a:rPr>
              <a:t>NATIONALES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152" y="1187116"/>
            <a:ext cx="11648048" cy="50331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EN CLASSE DE CP</a:t>
            </a:r>
          </a:p>
          <a:p>
            <a:pPr marL="0" indent="0" algn="just">
              <a:buNone/>
            </a:pPr>
            <a:r>
              <a:rPr lang="fr-FR" sz="2400" dirty="0" smtClean="0"/>
              <a:t>Baisses constatées en 2020 résorbées (niveau équivalent ou supérieur à la rentrée 2019) dans éducation prioritaire et non prioritaire</a:t>
            </a:r>
          </a:p>
          <a:p>
            <a:pPr marL="0" indent="0" algn="just">
              <a:buNone/>
            </a:pPr>
            <a:r>
              <a:rPr lang="fr-FR" sz="2400" dirty="0" smtClean="0"/>
              <a:t>Réduction des écarts des élèves éducation prioritaire et hors prioritaire</a:t>
            </a:r>
            <a:endParaRPr lang="fr-FR" sz="2400" dirty="0"/>
          </a:p>
          <a:p>
            <a:pPr marL="0" indent="0" algn="just">
              <a:buNone/>
            </a:pPr>
            <a:endParaRPr lang="fr-FR" sz="800" dirty="0" smtClean="0"/>
          </a:p>
          <a:p>
            <a:pPr marL="0" indent="0" algn="just">
              <a:buNone/>
            </a:pPr>
            <a:endParaRPr lang="fr-FR" sz="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CLASSE DE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CE1</a:t>
            </a:r>
          </a:p>
          <a:p>
            <a:pPr marL="0" indent="0" algn="just">
              <a:buNone/>
            </a:pPr>
            <a:r>
              <a:rPr lang="fr-FR" sz="2400" dirty="0" smtClean="0"/>
              <a:t>Même constat : réduction des écarts entre le début </a:t>
            </a:r>
            <a:r>
              <a:rPr lang="fr-FR" sz="2400" dirty="0" smtClean="0"/>
              <a:t>de</a:t>
            </a:r>
            <a:r>
              <a:rPr lang="fr-FR" sz="2400" dirty="0" smtClean="0"/>
              <a:t> </a:t>
            </a:r>
            <a:r>
              <a:rPr lang="fr-FR" sz="2400" dirty="0" smtClean="0"/>
              <a:t>CE1 2020 et début CE1 2021</a:t>
            </a:r>
          </a:p>
          <a:p>
            <a:pPr marL="0" indent="0" algn="just">
              <a:buNone/>
            </a:pPr>
            <a:endParaRPr lang="fr-FR" sz="200" dirty="0"/>
          </a:p>
          <a:p>
            <a:pPr marL="0" indent="0" algn="just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CLASSE de 6</a:t>
            </a:r>
            <a:r>
              <a:rPr lang="fr-FR" b="1" baseline="30000" dirty="0" smtClean="0">
                <a:solidFill>
                  <a:schemeClr val="accent1">
                    <a:lumMod val="75000"/>
                  </a:schemeClr>
                </a:solidFill>
              </a:rPr>
              <a:t>ème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2400" dirty="0" smtClean="0"/>
              <a:t>Résultats des tests de fluence aux évaluations 6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n’ont pas connu de </a:t>
            </a:r>
            <a:r>
              <a:rPr lang="fr-FR" sz="2400" dirty="0" smtClean="0"/>
              <a:t>progrès. </a:t>
            </a:r>
            <a:endParaRPr lang="fr-FR" sz="2400" dirty="0"/>
          </a:p>
          <a:p>
            <a:pPr marL="0" indent="0">
              <a:buNone/>
            </a:pP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25" y="1407709"/>
            <a:ext cx="1921322" cy="23774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40" y="223008"/>
            <a:ext cx="2807156" cy="65366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25" y="3982665"/>
            <a:ext cx="1921322" cy="26699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801" y="1027906"/>
            <a:ext cx="4225385" cy="5514486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4051" y="291808"/>
            <a:ext cx="8196618" cy="662781"/>
          </a:xfrm>
        </p:spPr>
        <p:txBody>
          <a:bodyPr>
            <a:normAutofit/>
          </a:bodyPr>
          <a:lstStyle/>
          <a:p>
            <a:r>
              <a:rPr lang="fr-FR" sz="3200" b="1" i="1" dirty="0">
                <a:solidFill>
                  <a:srgbClr val="FF0000"/>
                </a:solidFill>
              </a:rPr>
              <a:t>RESULTATS AUX EVALUATIONS NATIONALES 6ème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6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72" y="677140"/>
            <a:ext cx="3762809" cy="2365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3" y="3732067"/>
            <a:ext cx="4830512" cy="19829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11" y="288885"/>
            <a:ext cx="5330970" cy="2965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047" y="3557479"/>
            <a:ext cx="4961345" cy="266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31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8" y="206903"/>
            <a:ext cx="5314950" cy="3495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206903"/>
            <a:ext cx="4683125" cy="35174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335" y="3724359"/>
            <a:ext cx="4548728" cy="28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575" y="5181263"/>
            <a:ext cx="5172075" cy="733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5" y="166255"/>
            <a:ext cx="4927000" cy="6430153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04525" y="623364"/>
            <a:ext cx="51911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2673" y="231265"/>
            <a:ext cx="6608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ym typeface="Symbol" panose="05050102010706020507" pitchFamily="18" charset="2"/>
              </a:rPr>
              <a:t>Feuille de route pilotage pédagogique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94" y="1055714"/>
            <a:ext cx="8604786" cy="56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992" y="429226"/>
            <a:ext cx="3200401" cy="5995035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DES APPUIS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IDENTIFIES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89832" y="0"/>
            <a:ext cx="3474720" cy="429226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DANS LA CLASSE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06712" y="563204"/>
            <a:ext cx="4264151" cy="6157636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Activités ritualisées (dans la classe, dans le cycle)</a:t>
            </a:r>
          </a:p>
          <a:p>
            <a:r>
              <a:rPr lang="fr-FR" dirty="0"/>
              <a:t>Décloisonnement des savoirs (réinvestir, remobiliser les savoirs acquis en PS MS GS…)</a:t>
            </a:r>
          </a:p>
          <a:p>
            <a:r>
              <a:rPr lang="fr-FR" dirty="0"/>
              <a:t>Différenciation (pour tous les élèves)</a:t>
            </a:r>
          </a:p>
          <a:p>
            <a:r>
              <a:rPr lang="fr-FR" dirty="0"/>
              <a:t>Utilisation ressources </a:t>
            </a:r>
            <a:r>
              <a:rPr lang="fr-FR" dirty="0" err="1"/>
              <a:t>Eduscol</a:t>
            </a:r>
            <a:endParaRPr lang="fr-FR" dirty="0"/>
          </a:p>
          <a:p>
            <a:r>
              <a:rPr lang="fr-FR" dirty="0"/>
              <a:t>Ateliers : penser aux modalités de travail en cycle 1 et 2 (groupes de besoin, tutelle </a:t>
            </a:r>
            <a:r>
              <a:rPr lang="fr-FR" dirty="0">
                <a:sym typeface="Wingdings" panose="05000000000000000000" pitchFamily="2" charset="2"/>
              </a:rPr>
              <a:t> penser la continuité)</a:t>
            </a:r>
          </a:p>
          <a:p>
            <a:r>
              <a:rPr lang="fr-FR" dirty="0">
                <a:sym typeface="Wingdings" panose="05000000000000000000" pitchFamily="2" charset="2"/>
              </a:rPr>
              <a:t>Pratique des évaluations diagnostiques pour identifier les raisons des difficultés</a:t>
            </a:r>
          </a:p>
          <a:p>
            <a:r>
              <a:rPr lang="fr-FR" dirty="0">
                <a:sym typeface="Wingdings" panose="05000000000000000000" pitchFamily="2" charset="2"/>
              </a:rPr>
              <a:t>Continuité des outils, harmonisation entre les classes de la maternelle, de l’élémentaire.</a:t>
            </a:r>
          </a:p>
          <a:p>
            <a:r>
              <a:rPr lang="fr-FR" dirty="0">
                <a:sym typeface="Wingdings" panose="05000000000000000000" pitchFamily="2" charset="2"/>
              </a:rPr>
              <a:t>Diversification pédagogique</a:t>
            </a:r>
          </a:p>
          <a:p>
            <a:r>
              <a:rPr lang="fr-FR" dirty="0">
                <a:sym typeface="Wingdings" panose="05000000000000000000" pitchFamily="2" charset="2"/>
              </a:rPr>
              <a:t>Programmation dans la classe</a:t>
            </a:r>
            <a:endParaRPr lang="fr-FR" dirty="0"/>
          </a:p>
          <a:p>
            <a:r>
              <a:rPr lang="fr-FR" dirty="0"/>
              <a:t>Mise en place de groupes de besoin / groupes réduits</a:t>
            </a:r>
          </a:p>
          <a:p>
            <a:r>
              <a:rPr lang="fr-FR" dirty="0"/>
              <a:t>Progressivité des apprentissages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970863" y="-20691"/>
            <a:ext cx="3474720" cy="449917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DANS L’ECOLE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970863" y="563204"/>
            <a:ext cx="3474720" cy="5525070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Harmonisation des outils élèves, des outils enseignants, Programmation dans le cycle, l’école</a:t>
            </a:r>
          </a:p>
          <a:p>
            <a:r>
              <a:rPr lang="fr-FR" dirty="0"/>
              <a:t>Liaison GS/CP</a:t>
            </a:r>
          </a:p>
          <a:p>
            <a:r>
              <a:rPr lang="fr-FR" dirty="0"/>
              <a:t>Conseils de cycle dans l’école ou inter-écoles</a:t>
            </a:r>
          </a:p>
          <a:p>
            <a:r>
              <a:rPr lang="fr-FR" dirty="0"/>
              <a:t>Décloisonnement GS/CP</a:t>
            </a:r>
          </a:p>
          <a:p>
            <a:r>
              <a:rPr lang="fr-FR" dirty="0"/>
              <a:t>Formation continue</a:t>
            </a:r>
          </a:p>
          <a:p>
            <a:r>
              <a:rPr lang="fr-FR" dirty="0"/>
              <a:t>Interroger la place des APC : communication / liens entre les apprentissages en jeu en APC et ceux de la classe ;</a:t>
            </a:r>
          </a:p>
          <a:p>
            <a:r>
              <a:rPr lang="fr-FR" dirty="0"/>
              <a:t>Lisibilité des apprentissages auprès des familles</a:t>
            </a:r>
          </a:p>
          <a:p>
            <a:r>
              <a:rPr lang="fr-FR" dirty="0"/>
              <a:t>Échanges </a:t>
            </a:r>
            <a:r>
              <a:rPr lang="fr-FR" dirty="0" err="1"/>
              <a:t>inter-classe</a:t>
            </a:r>
            <a:r>
              <a:rPr lang="fr-FR" dirty="0"/>
              <a:t> autour d’un projet incluant par ex. les élèves du dispositif ULIS</a:t>
            </a:r>
          </a:p>
          <a:p>
            <a:r>
              <a:rPr lang="fr-FR" dirty="0"/>
              <a:t>Tutorat en lecture </a:t>
            </a:r>
            <a:r>
              <a:rPr lang="fr-FR" dirty="0" err="1"/>
              <a:t>inter-classes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6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62961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Andrézieux Victor Hugo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Andrézieux Pasteur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St Médard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Virigneux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Viricelles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903152"/>
          </a:xfrm>
        </p:spPr>
        <p:txBody>
          <a:bodyPr>
            <a:normAutofit lnSpcReduction="10000"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Fontanès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La Gimond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err="1" smtClean="0">
                <a:solidFill>
                  <a:srgbClr val="FF0000"/>
                </a:solidFill>
              </a:rPr>
              <a:t>Grammond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err="1" smtClean="0">
                <a:solidFill>
                  <a:srgbClr val="FF0000"/>
                </a:solidFill>
              </a:rPr>
              <a:t>Marcenod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1673" y="561132"/>
            <a:ext cx="11707091" cy="12287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800" b="1" dirty="0">
                <a:solidFill>
                  <a:schemeClr val="tx1"/>
                </a:solidFill>
              </a:rPr>
              <a:t>ACCOMPAGNEMENT PAR </a:t>
            </a:r>
            <a:r>
              <a:rPr lang="fr-FR" sz="2800" b="1" dirty="0" smtClean="0">
                <a:solidFill>
                  <a:schemeClr val="tx1"/>
                </a:solidFill>
              </a:rPr>
              <a:t>LES PEMF </a:t>
            </a:r>
            <a:r>
              <a:rPr lang="fr-FR" sz="2800" b="1" dirty="0">
                <a:solidFill>
                  <a:schemeClr val="tx1"/>
                </a:solidFill>
              </a:rPr>
              <a:t>: </a:t>
            </a:r>
          </a:p>
          <a:p>
            <a:pPr lvl="0" algn="ctr"/>
            <a:r>
              <a:rPr lang="fr-FR" sz="2800" b="1" dirty="0">
                <a:solidFill>
                  <a:schemeClr val="tx1"/>
                </a:solidFill>
              </a:rPr>
              <a:t>Un temps de travail partagé au sein des </a:t>
            </a:r>
            <a:r>
              <a:rPr lang="fr-FR" sz="2800" b="1" dirty="0" smtClean="0">
                <a:solidFill>
                  <a:schemeClr val="tx1"/>
                </a:solidFill>
              </a:rPr>
              <a:t>écoles, accompagnées </a:t>
            </a:r>
            <a:r>
              <a:rPr lang="fr-FR" sz="2800" b="1" dirty="0">
                <a:solidFill>
                  <a:schemeClr val="tx1"/>
                </a:solidFill>
              </a:rPr>
              <a:t>par un </a:t>
            </a:r>
            <a:r>
              <a:rPr lang="fr-FR" sz="2800" b="1" dirty="0" smtClean="0">
                <a:solidFill>
                  <a:schemeClr val="tx1"/>
                </a:solidFill>
              </a:rPr>
              <a:t>PEMF</a:t>
            </a:r>
          </a:p>
          <a:p>
            <a:pPr lvl="0" algn="ctr"/>
            <a:r>
              <a:rPr lang="fr-FR" sz="2800" b="1" dirty="0" smtClean="0">
                <a:solidFill>
                  <a:schemeClr val="tx1"/>
                </a:solidFill>
              </a:rPr>
              <a:t>PEMF référent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9788" y="5123445"/>
            <a:ext cx="10678922" cy="996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800" b="1" dirty="0">
                <a:solidFill>
                  <a:schemeClr val="tx1"/>
                </a:solidFill>
              </a:rPr>
              <a:t>Un soir ou un mercredi matin 2h</a:t>
            </a:r>
          </a:p>
          <a:p>
            <a:pPr lvl="0" algn="ctr"/>
            <a:r>
              <a:rPr lang="fr-FR" sz="2800" b="1" dirty="0">
                <a:solidFill>
                  <a:schemeClr val="tx1"/>
                </a:solidFill>
              </a:rPr>
              <a:t>Janvier (date à proposer à la circo </a:t>
            </a:r>
            <a:r>
              <a:rPr lang="fr-FR" sz="2800" b="1" u="sng" dirty="0">
                <a:solidFill>
                  <a:schemeClr val="tx1"/>
                </a:solidFill>
              </a:rPr>
              <a:t>avant le 11 décembre</a:t>
            </a:r>
            <a:r>
              <a:rPr lang="fr-FR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37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512" y="176298"/>
            <a:ext cx="10515600" cy="6577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 parcours de formation</a:t>
            </a:r>
            <a:endParaRPr lang="fr-FR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626" y="1218821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1 – </a:t>
            </a:r>
          </a:p>
          <a:p>
            <a:pPr lvl="0" algn="ctr"/>
            <a:r>
              <a:rPr lang="fr-FR" sz="1200" smtClean="0">
                <a:solidFill>
                  <a:srgbClr val="FF0000"/>
                </a:solidFill>
              </a:rPr>
              <a:t>2 heures 17.11.2021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>
                <a:solidFill>
                  <a:srgbClr val="FF0000"/>
                </a:solidFill>
              </a:rPr>
              <a:t>Visio </a:t>
            </a:r>
            <a:r>
              <a:rPr lang="fr-FR" sz="1200" dirty="0" smtClean="0">
                <a:solidFill>
                  <a:srgbClr val="FF0000"/>
                </a:solidFill>
              </a:rPr>
              <a:t>Conférence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 smtClean="0"/>
              <a:t>Démarche d’analyse aux Evaluations </a:t>
            </a:r>
            <a:r>
              <a:rPr lang="fr-FR" sz="1200" dirty="0"/>
              <a:t>nationales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6955" y="2791842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2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err="1" smtClean="0">
                <a:solidFill>
                  <a:srgbClr val="FF0000"/>
                </a:solidFill>
              </a:rPr>
              <a:t>Distanciel</a:t>
            </a:r>
            <a:r>
              <a:rPr lang="fr-FR" sz="1200" dirty="0" smtClean="0">
                <a:solidFill>
                  <a:srgbClr val="FF0000"/>
                </a:solidFill>
              </a:rPr>
              <a:t> 4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Analyse des évaluations nationales par équipes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3695614" y="1218821"/>
            <a:ext cx="2360698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3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Une réponse possible</a:t>
            </a:r>
          </a:p>
          <a:p>
            <a:pPr lvl="0" algn="ctr"/>
            <a:r>
              <a:rPr lang="fr-FR" sz="1200" dirty="0" smtClean="0"/>
              <a:t>Co-enseignement / </a:t>
            </a:r>
            <a:r>
              <a:rPr lang="fr-FR" sz="1200" dirty="0" err="1" smtClean="0"/>
              <a:t>co</a:t>
            </a:r>
            <a:r>
              <a:rPr lang="fr-FR" sz="1200" dirty="0" smtClean="0"/>
              <a:t>-intervention</a:t>
            </a:r>
          </a:p>
          <a:p>
            <a:pPr lvl="0" algn="ctr"/>
            <a:r>
              <a:rPr lang="fr-FR" sz="1200" dirty="0" smtClean="0"/>
              <a:t>Vincent  Guillerm  </a:t>
            </a:r>
          </a:p>
          <a:p>
            <a:pPr lvl="0" algn="ctr"/>
            <a:r>
              <a:rPr lang="fr-FR" sz="1200" dirty="0" smtClean="0"/>
              <a:t>Chargé de missions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923665" y="2690596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4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Une entrée au choix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73713" y="1231467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5 - 2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Accompagnement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/>
              <a:t>Evaluations nationales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72666" y="2730933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Temps 6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Retour d’expériences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/>
              <a:t>Echanges entre écoles pour mutualisation</a:t>
            </a:r>
            <a:endParaRPr lang="fr-FR" sz="12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957588" y="4081475"/>
            <a:ext cx="1854700" cy="5534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scolarisation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crèche école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Séverine </a:t>
            </a:r>
            <a:r>
              <a:rPr lang="fr-FR" sz="1200" dirty="0" err="1" smtClean="0">
                <a:solidFill>
                  <a:schemeClr val="tx1"/>
                </a:solidFill>
              </a:rPr>
              <a:t>Greusart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957588" y="5485434"/>
            <a:ext cx="1854700" cy="986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CM2-6</a:t>
            </a:r>
            <a:r>
              <a:rPr lang="fr-FR" sz="1200" baseline="30000" dirty="0">
                <a:solidFill>
                  <a:schemeClr val="tx1"/>
                </a:solidFill>
              </a:rPr>
              <a:t>ème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Place du CE2 dans </a:t>
            </a:r>
            <a:r>
              <a:rPr lang="fr-FR" sz="1200" dirty="0" smtClean="0">
                <a:solidFill>
                  <a:schemeClr val="tx1"/>
                </a:solidFill>
              </a:rPr>
              <a:t>les domaines de l’histoire et de la géographie</a:t>
            </a:r>
            <a:endParaRPr lang="fr-FR" sz="1200" dirty="0">
              <a:solidFill>
                <a:schemeClr val="tx1"/>
              </a:solidFill>
            </a:endParaRP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M. </a:t>
            </a:r>
            <a:r>
              <a:rPr lang="fr-FR" sz="1200" dirty="0" err="1" smtClean="0">
                <a:solidFill>
                  <a:schemeClr val="tx1"/>
                </a:solidFill>
              </a:rPr>
              <a:t>Faury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– </a:t>
            </a:r>
            <a:r>
              <a:rPr lang="fr-FR" sz="1200" dirty="0" err="1">
                <a:solidFill>
                  <a:schemeClr val="tx1"/>
                </a:solidFill>
              </a:rPr>
              <a:t>Inspe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Lyon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957588" y="4756746"/>
            <a:ext cx="1854700" cy="55345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</a:t>
            </a:r>
            <a:endParaRPr lang="fr-FR" sz="1200" dirty="0" smtClean="0">
              <a:solidFill>
                <a:schemeClr val="tx1"/>
              </a:solidFill>
            </a:endParaRP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Grande </a:t>
            </a:r>
            <a:r>
              <a:rPr lang="fr-FR" sz="1200" dirty="0">
                <a:solidFill>
                  <a:schemeClr val="tx1"/>
                </a:solidFill>
              </a:rPr>
              <a:t>section- CP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Poste à profil</a:t>
            </a:r>
          </a:p>
        </p:txBody>
      </p:sp>
      <p:cxnSp>
        <p:nvCxnSpPr>
          <p:cNvPr id="25" name="Connecteur droit avec flèche 24"/>
          <p:cNvCxnSpPr>
            <a:endCxn id="11" idx="0"/>
          </p:cNvCxnSpPr>
          <p:nvPr/>
        </p:nvCxnSpPr>
        <p:spPr>
          <a:xfrm>
            <a:off x="6056312" y="1759628"/>
            <a:ext cx="930497" cy="97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" idx="0"/>
            <a:endCxn id="10" idx="1"/>
          </p:cNvCxnSpPr>
          <p:nvPr/>
        </p:nvCxnSpPr>
        <p:spPr>
          <a:xfrm flipV="1">
            <a:off x="2925018" y="1833183"/>
            <a:ext cx="770596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9" idx="0"/>
          </p:cNvCxnSpPr>
          <p:nvPr/>
        </p:nvCxnSpPr>
        <p:spPr>
          <a:xfrm>
            <a:off x="2221214" y="1833183"/>
            <a:ext cx="703804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1" idx="0"/>
          </p:cNvCxnSpPr>
          <p:nvPr/>
        </p:nvCxnSpPr>
        <p:spPr>
          <a:xfrm flipV="1">
            <a:off x="6986809" y="1784921"/>
            <a:ext cx="986904" cy="94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3" idx="0"/>
          </p:cNvCxnSpPr>
          <p:nvPr/>
        </p:nvCxnSpPr>
        <p:spPr>
          <a:xfrm>
            <a:off x="10072666" y="1784920"/>
            <a:ext cx="1008063" cy="946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16955" y="4149458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59490" y="2462973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30180" y="2505930"/>
            <a:ext cx="185956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Pôle de continuum</a:t>
            </a:r>
          </a:p>
          <a:p>
            <a:pPr algn="ctr"/>
            <a:r>
              <a:rPr lang="fr-FR" sz="1400" b="1" dirty="0" smtClean="0"/>
              <a:t>2 interventions :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ULIS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Autres écoles sur différenciation et neuromythes</a:t>
            </a:r>
          </a:p>
          <a:p>
            <a:pPr algn="ctr"/>
            <a:r>
              <a:rPr lang="fr-FR" sz="1400" b="1" dirty="0"/>
              <a:t>19 janvier 2022</a:t>
            </a:r>
          </a:p>
          <a:p>
            <a:pPr algn="ctr"/>
            <a:r>
              <a:rPr lang="fr-FR" sz="1400" b="1" dirty="0"/>
              <a:t>2 février 2022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988695" y="2616861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0148899" y="4073729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916955" y="4803599"/>
            <a:ext cx="2035066" cy="30777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Outils postes à profil</a:t>
            </a:r>
            <a:endParaRPr lang="fr-FR" sz="1400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8029973" y="4411068"/>
            <a:ext cx="1854700" cy="700308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EDD </a:t>
            </a: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Proposition de 3h de formation en présentiel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366542" y="1124482"/>
            <a:ext cx="3018843" cy="14114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9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18" y="449107"/>
            <a:ext cx="3370217" cy="6270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Intervention Vincent Guillerm</a:t>
            </a:r>
          </a:p>
          <a:p>
            <a:pPr algn="ctr"/>
            <a:r>
              <a:rPr lang="fr-FR" dirty="0"/>
              <a:t>3 heures en présentiel dans les écoles.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Co intervention/Co-enseignement </a:t>
            </a:r>
            <a:r>
              <a:rPr lang="fr-FR" dirty="0"/>
              <a:t>– s’assurer de la présence </a:t>
            </a:r>
            <a:r>
              <a:rPr lang="fr-FR" dirty="0" smtClean="0"/>
              <a:t>du </a:t>
            </a:r>
            <a:r>
              <a:rPr lang="fr-FR" dirty="0"/>
              <a:t>référents </a:t>
            </a:r>
            <a:r>
              <a:rPr lang="fr-FR" dirty="0" smtClean="0"/>
              <a:t>ULIS</a:t>
            </a:r>
            <a:endParaRPr lang="fr-FR" dirty="0"/>
          </a:p>
          <a:p>
            <a:pPr algn="ctr"/>
            <a:r>
              <a:rPr lang="fr-FR" dirty="0"/>
              <a:t>Ecoles de </a:t>
            </a:r>
            <a:r>
              <a:rPr lang="fr-FR" dirty="0" smtClean="0"/>
              <a:t>Pasteur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Pour autres écoles</a:t>
            </a:r>
          </a:p>
          <a:p>
            <a:pPr algn="ctr"/>
            <a:r>
              <a:rPr lang="fr-FR" b="1" dirty="0"/>
              <a:t>Les intelligences multiples</a:t>
            </a:r>
          </a:p>
          <a:p>
            <a:pPr algn="ctr"/>
            <a:r>
              <a:rPr lang="fr-FR" b="1" dirty="0"/>
              <a:t>Différenciation/diversification pédagogique </a:t>
            </a:r>
          </a:p>
          <a:p>
            <a:pPr algn="ctr"/>
            <a:r>
              <a:rPr lang="fr-FR" dirty="0"/>
              <a:t>Faire le point sur la différenciation</a:t>
            </a:r>
          </a:p>
          <a:p>
            <a:pPr algn="ctr"/>
            <a:r>
              <a:rPr lang="fr-FR" dirty="0"/>
              <a:t>Où en est-on ?</a:t>
            </a:r>
          </a:p>
          <a:p>
            <a:pPr algn="ctr"/>
            <a:r>
              <a:rPr lang="fr-FR" dirty="0"/>
              <a:t>Apports des neurosciences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779705" y="1815846"/>
            <a:ext cx="30238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644535" y="4229937"/>
            <a:ext cx="3159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829697" y="1398319"/>
            <a:ext cx="4211342" cy="940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Mercredi 19 janvier  </a:t>
            </a:r>
            <a:r>
              <a:rPr lang="fr-FR" dirty="0"/>
              <a:t>9h-12h</a:t>
            </a:r>
          </a:p>
          <a:p>
            <a:pPr algn="ctr"/>
            <a:r>
              <a:rPr lang="fr-FR" dirty="0"/>
              <a:t>Ecole P</a:t>
            </a:r>
            <a:r>
              <a:rPr lang="fr-FR" dirty="0" smtClean="0"/>
              <a:t>asteur </a:t>
            </a:r>
            <a:r>
              <a:rPr lang="fr-FR" dirty="0" err="1" smtClean="0"/>
              <a:t>Andrézieux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803570" y="3759674"/>
            <a:ext cx="3722914" cy="940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Mercredi </a:t>
            </a:r>
            <a:r>
              <a:rPr lang="fr-FR" b="1" dirty="0" smtClean="0"/>
              <a:t>2 </a:t>
            </a:r>
            <a:r>
              <a:rPr lang="fr-FR" b="1" dirty="0"/>
              <a:t>février </a:t>
            </a:r>
            <a:r>
              <a:rPr lang="fr-FR" dirty="0"/>
              <a:t>9h-12h</a:t>
            </a:r>
          </a:p>
          <a:p>
            <a:pPr algn="ctr"/>
            <a:r>
              <a:rPr lang="fr-FR" dirty="0" smtClean="0"/>
              <a:t>Toutes les autres écoles</a:t>
            </a:r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00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8876" y="364491"/>
            <a:ext cx="10515600" cy="100007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Temps 1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>
                <a:solidFill>
                  <a:srgbClr val="FF0000"/>
                </a:solidFill>
              </a:rPr>
              <a:t>Présenter et questionner le parcours / Evaluations nationales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152" y="1530203"/>
            <a:ext cx="11760590" cy="4732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Présentation de la formation générale</a:t>
            </a:r>
          </a:p>
          <a:p>
            <a:pPr marL="0" indent="0">
              <a:buNone/>
            </a:pPr>
            <a:r>
              <a:rPr lang="fr-FR" dirty="0"/>
              <a:t>Equipes décrochées, constellations, inscriptions individuelles selon ses besoins</a:t>
            </a:r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La notion de parcours</a:t>
            </a:r>
          </a:p>
          <a:p>
            <a:pPr marL="0" indent="0">
              <a:buNone/>
            </a:pPr>
            <a:r>
              <a:rPr lang="fr-FR" dirty="0"/>
              <a:t>Le parcours élève, les parcours éducatifs, les moments clés dans un parcours élève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évaluations nationales</a:t>
            </a:r>
          </a:p>
          <a:p>
            <a:pPr marL="0" indent="0">
              <a:buNone/>
            </a:pPr>
            <a:r>
              <a:rPr lang="fr-FR" dirty="0"/>
              <a:t>Présentation des résultats / Démarche d’analyse / Identifier des leviers / Lien avec mon parcours de formation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10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512" y="176298"/>
            <a:ext cx="10515600" cy="6577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 parcours de formation</a:t>
            </a:r>
            <a:endParaRPr lang="fr-FR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626" y="1218821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1 – </a:t>
            </a:r>
          </a:p>
          <a:p>
            <a:pPr lvl="0" algn="ctr"/>
            <a:r>
              <a:rPr lang="fr-FR" sz="1200" smtClean="0">
                <a:solidFill>
                  <a:srgbClr val="FF0000"/>
                </a:solidFill>
              </a:rPr>
              <a:t>2 heures 17.11.2021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>
                <a:solidFill>
                  <a:srgbClr val="FF0000"/>
                </a:solidFill>
              </a:rPr>
              <a:t>Visio </a:t>
            </a:r>
            <a:r>
              <a:rPr lang="fr-FR" sz="1200" dirty="0" smtClean="0">
                <a:solidFill>
                  <a:srgbClr val="FF0000"/>
                </a:solidFill>
              </a:rPr>
              <a:t>Conférence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 smtClean="0"/>
              <a:t>Démarche d’analyse aux Evaluations </a:t>
            </a:r>
            <a:r>
              <a:rPr lang="fr-FR" sz="1200" dirty="0"/>
              <a:t>nationales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6955" y="2791842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2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err="1" smtClean="0">
                <a:solidFill>
                  <a:srgbClr val="FF0000"/>
                </a:solidFill>
              </a:rPr>
              <a:t>Distanciel</a:t>
            </a:r>
            <a:r>
              <a:rPr lang="fr-FR" sz="1200" dirty="0" smtClean="0">
                <a:solidFill>
                  <a:srgbClr val="FF0000"/>
                </a:solidFill>
              </a:rPr>
              <a:t> 4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Analyse des évaluations nationales par équipes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3695614" y="1218821"/>
            <a:ext cx="2360698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3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Une réponse possible</a:t>
            </a:r>
          </a:p>
          <a:p>
            <a:pPr lvl="0" algn="ctr"/>
            <a:r>
              <a:rPr lang="fr-FR" sz="1200" dirty="0" smtClean="0"/>
              <a:t>Co-enseignement / </a:t>
            </a:r>
            <a:r>
              <a:rPr lang="fr-FR" sz="1200" dirty="0" err="1" smtClean="0"/>
              <a:t>co</a:t>
            </a:r>
            <a:r>
              <a:rPr lang="fr-FR" sz="1200" dirty="0" smtClean="0"/>
              <a:t>-intervention</a:t>
            </a:r>
          </a:p>
          <a:p>
            <a:pPr lvl="0" algn="ctr"/>
            <a:r>
              <a:rPr lang="fr-FR" sz="1200" dirty="0" smtClean="0"/>
              <a:t>Vincent  Guillerm  </a:t>
            </a:r>
          </a:p>
          <a:p>
            <a:pPr lvl="0" algn="ctr"/>
            <a:r>
              <a:rPr lang="fr-FR" sz="1200" dirty="0" smtClean="0"/>
              <a:t>Chargé de missions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923665" y="2690596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4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Une entrée au choix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73713" y="1231467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5 - 2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Accompagnement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/>
              <a:t>Evaluations nationales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72666" y="2730933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Temps 6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Retour d’expériences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/>
              <a:t>Echanges entre écoles pour mutualisation</a:t>
            </a:r>
            <a:endParaRPr lang="fr-FR" sz="12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957588" y="4081475"/>
            <a:ext cx="1854700" cy="5534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scolarisation</a:t>
            </a:r>
            <a:endParaRPr lang="fr-FR" sz="1200" dirty="0">
              <a:solidFill>
                <a:schemeClr val="tx1"/>
              </a:solidFill>
            </a:endParaRP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Séverine </a:t>
            </a:r>
            <a:r>
              <a:rPr lang="fr-FR" sz="1200" dirty="0" err="1" smtClean="0">
                <a:solidFill>
                  <a:schemeClr val="tx1"/>
                </a:solidFill>
              </a:rPr>
              <a:t>Greusart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941995" y="5485434"/>
            <a:ext cx="1854700" cy="986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CM2-6</a:t>
            </a:r>
            <a:r>
              <a:rPr lang="fr-FR" sz="1200" baseline="30000" dirty="0">
                <a:solidFill>
                  <a:schemeClr val="tx1"/>
                </a:solidFill>
              </a:rPr>
              <a:t>ème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Place du CE2 dans </a:t>
            </a:r>
            <a:r>
              <a:rPr lang="fr-FR" sz="1200" dirty="0" smtClean="0">
                <a:solidFill>
                  <a:schemeClr val="tx1"/>
                </a:solidFill>
              </a:rPr>
              <a:t>les domaines de l’histoire et de la géographie</a:t>
            </a:r>
            <a:endParaRPr lang="fr-FR" sz="1200" dirty="0">
              <a:solidFill>
                <a:schemeClr val="tx1"/>
              </a:solidFill>
            </a:endParaRP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M. </a:t>
            </a:r>
            <a:r>
              <a:rPr lang="fr-FR" sz="1200" dirty="0" err="1" smtClean="0">
                <a:solidFill>
                  <a:schemeClr val="tx1"/>
                </a:solidFill>
              </a:rPr>
              <a:t>Faury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– </a:t>
            </a:r>
            <a:r>
              <a:rPr lang="fr-FR" sz="1200" dirty="0" err="1">
                <a:solidFill>
                  <a:schemeClr val="tx1"/>
                </a:solidFill>
              </a:rPr>
              <a:t>Inspe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Lyon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957588" y="4756746"/>
            <a:ext cx="1854700" cy="55345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</a:t>
            </a:r>
            <a:endParaRPr lang="fr-FR" sz="1200" dirty="0" smtClean="0">
              <a:solidFill>
                <a:schemeClr val="tx1"/>
              </a:solidFill>
            </a:endParaRP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Grande </a:t>
            </a:r>
            <a:r>
              <a:rPr lang="fr-FR" sz="1200" dirty="0">
                <a:solidFill>
                  <a:schemeClr val="tx1"/>
                </a:solidFill>
              </a:rPr>
              <a:t>section- CP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Poste à </a:t>
            </a:r>
            <a:r>
              <a:rPr lang="fr-FR" sz="1200" dirty="0" smtClean="0">
                <a:solidFill>
                  <a:schemeClr val="tx1"/>
                </a:solidFill>
              </a:rPr>
              <a:t>profil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>
            <a:endCxn id="11" idx="0"/>
          </p:cNvCxnSpPr>
          <p:nvPr/>
        </p:nvCxnSpPr>
        <p:spPr>
          <a:xfrm>
            <a:off x="6056312" y="1759628"/>
            <a:ext cx="930497" cy="97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" idx="0"/>
            <a:endCxn id="10" idx="1"/>
          </p:cNvCxnSpPr>
          <p:nvPr/>
        </p:nvCxnSpPr>
        <p:spPr>
          <a:xfrm flipV="1">
            <a:off x="2925018" y="1833183"/>
            <a:ext cx="770596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9" idx="0"/>
          </p:cNvCxnSpPr>
          <p:nvPr/>
        </p:nvCxnSpPr>
        <p:spPr>
          <a:xfrm>
            <a:off x="2221214" y="1833183"/>
            <a:ext cx="703804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1" idx="0"/>
          </p:cNvCxnSpPr>
          <p:nvPr/>
        </p:nvCxnSpPr>
        <p:spPr>
          <a:xfrm flipV="1">
            <a:off x="6986809" y="1784921"/>
            <a:ext cx="986904" cy="94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3" idx="0"/>
          </p:cNvCxnSpPr>
          <p:nvPr/>
        </p:nvCxnSpPr>
        <p:spPr>
          <a:xfrm>
            <a:off x="10072666" y="1784920"/>
            <a:ext cx="1008063" cy="946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16955" y="4149458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71165" y="2564745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30180" y="2505930"/>
            <a:ext cx="185956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Pôle de continuum</a:t>
            </a:r>
          </a:p>
          <a:p>
            <a:pPr algn="ctr"/>
            <a:r>
              <a:rPr lang="fr-FR" sz="1400" b="1" dirty="0" smtClean="0"/>
              <a:t>2 interventions :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ULIS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Autres écoles sur différenciation et neuromythes</a:t>
            </a:r>
          </a:p>
          <a:p>
            <a:pPr algn="ctr"/>
            <a:r>
              <a:rPr lang="fr-FR" sz="1400" b="1" dirty="0"/>
              <a:t>19 janvier 2022</a:t>
            </a:r>
          </a:p>
          <a:p>
            <a:pPr algn="ctr"/>
            <a:r>
              <a:rPr lang="fr-FR" sz="1400" b="1" dirty="0"/>
              <a:t>2 février 2022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988695" y="2616861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0148899" y="4073729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916955" y="4803599"/>
            <a:ext cx="2035066" cy="523220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Témoignage postes à profil</a:t>
            </a:r>
            <a:endParaRPr lang="fr-FR" sz="1400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8029973" y="4291524"/>
            <a:ext cx="1854700" cy="706842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EDD </a:t>
            </a: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Proposition de 3h de formation en présentiel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889741" y="2599212"/>
            <a:ext cx="2050049" cy="14114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5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139" y="219715"/>
            <a:ext cx="2016125" cy="967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>
                <a:solidFill>
                  <a:srgbClr val="FF0000"/>
                </a:solidFill>
              </a:rPr>
              <a:t>Temps </a:t>
            </a:r>
            <a:r>
              <a:rPr lang="fr-FR" sz="1600" dirty="0" smtClean="0">
                <a:solidFill>
                  <a:srgbClr val="FF0000"/>
                </a:solidFill>
              </a:rPr>
              <a:t>4 – </a:t>
            </a:r>
          </a:p>
          <a:p>
            <a:pPr lvl="0" algn="ctr"/>
            <a:r>
              <a:rPr lang="fr-FR" sz="1600" dirty="0" smtClean="0">
                <a:solidFill>
                  <a:srgbClr val="FF0000"/>
                </a:solidFill>
              </a:rPr>
              <a:t>3 </a:t>
            </a:r>
            <a:r>
              <a:rPr lang="fr-FR" sz="16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600" dirty="0" smtClean="0">
                <a:solidFill>
                  <a:srgbClr val="FF0000"/>
                </a:solidFill>
              </a:rPr>
              <a:t>Une entrée au choix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98512" y="505179"/>
            <a:ext cx="10515600" cy="6577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 parcours de formation</a:t>
            </a:r>
            <a:endParaRPr lang="fr-FR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47893782"/>
              </p:ext>
            </p:extLst>
          </p:nvPr>
        </p:nvGraphicFramePr>
        <p:xfrm>
          <a:off x="389139" y="1186895"/>
          <a:ext cx="115943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45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66" y="449179"/>
            <a:ext cx="3135085" cy="408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S.GREUSARD</a:t>
            </a:r>
          </a:p>
          <a:p>
            <a:pPr algn="ctr"/>
            <a:r>
              <a:rPr lang="fr-FR" sz="2400" b="1" dirty="0" smtClean="0"/>
              <a:t>Première </a:t>
            </a:r>
            <a:r>
              <a:rPr lang="fr-FR" sz="2400" b="1" dirty="0"/>
              <a:t>scolarisation</a:t>
            </a:r>
          </a:p>
          <a:p>
            <a:pPr algn="ctr"/>
            <a:r>
              <a:rPr lang="fr-FR" sz="2400" b="1" dirty="0"/>
              <a:t>(formation hybride </a:t>
            </a:r>
          </a:p>
          <a:p>
            <a:pPr algn="ctr"/>
            <a:r>
              <a:rPr lang="fr-FR" sz="2400" b="1" dirty="0"/>
              <a:t>de 3h) + accompagnement pour é</a:t>
            </a:r>
            <a:r>
              <a:rPr lang="fr-FR" sz="2400" b="1" dirty="0" smtClean="0"/>
              <a:t>coles en milieu rural + école de ville</a:t>
            </a:r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865916" y="1901995"/>
            <a:ext cx="6949440" cy="1108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 smtClean="0"/>
              <a:t>Mardi 1</a:t>
            </a:r>
            <a:r>
              <a:rPr lang="fr-FR" b="1" baseline="30000" dirty="0" smtClean="0"/>
              <a:t>er</a:t>
            </a:r>
            <a:r>
              <a:rPr lang="fr-FR" b="1" dirty="0" smtClean="0"/>
              <a:t> février : 1H30 </a:t>
            </a:r>
            <a:endParaRPr lang="fr-FR" dirty="0"/>
          </a:p>
          <a:p>
            <a:pPr algn="ctr"/>
            <a:r>
              <a:rPr lang="fr-FR" dirty="0" smtClean="0"/>
              <a:t>Temps </a:t>
            </a:r>
            <a:r>
              <a:rPr lang="fr-FR" dirty="0"/>
              <a:t>en classe virtuelle pour permettre des échanges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048796" y="255233"/>
            <a:ext cx="6766560" cy="8436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En amont dépôt de ressources à </a:t>
            </a:r>
            <a:r>
              <a:rPr lang="fr-FR" dirty="0" smtClean="0"/>
              <a:t>distance</a:t>
            </a:r>
            <a:endParaRPr lang="fr-FR" dirty="0"/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432076" y="1092892"/>
            <a:ext cx="0" cy="80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5916" y="4235806"/>
            <a:ext cx="7106194" cy="1142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Temps de </a:t>
            </a:r>
            <a:r>
              <a:rPr lang="fr-FR" dirty="0" smtClean="0"/>
              <a:t>formation en présentiel dans une école</a:t>
            </a:r>
            <a:endParaRPr lang="fr-FR" u="sng" dirty="0"/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Ecole secteur montagne : Mercredi 2 mars 2022 de 9h à 12h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Ecoles secteur périurbain : Mercredi 9 mars de 9h à 12h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8469432" y="3010851"/>
            <a:ext cx="1" cy="1224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6" y="4807130"/>
            <a:ext cx="1927828" cy="19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9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568" y="494019"/>
            <a:ext cx="3135085" cy="2749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C. DEFAYE</a:t>
            </a:r>
          </a:p>
          <a:p>
            <a:pPr algn="ctr"/>
            <a:r>
              <a:rPr lang="fr-FR" sz="2000" b="1" dirty="0"/>
              <a:t>Liaison </a:t>
            </a:r>
          </a:p>
          <a:p>
            <a:pPr algn="ctr"/>
            <a:r>
              <a:rPr lang="fr-FR" sz="2000" b="1" dirty="0"/>
              <a:t>Grande section – CP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Pour réussir </a:t>
            </a:r>
          </a:p>
          <a:p>
            <a:pPr algn="ctr"/>
            <a:r>
              <a:rPr lang="fr-FR" sz="2000" b="1" dirty="0"/>
              <a:t>son entrée au </a:t>
            </a:r>
            <a:r>
              <a:rPr lang="fr-FR" sz="2000" b="1" dirty="0" smtClean="0"/>
              <a:t>CP</a:t>
            </a:r>
          </a:p>
          <a:p>
            <a:pPr algn="ctr"/>
            <a:r>
              <a:rPr lang="fr-FR" sz="2000" b="1" dirty="0" smtClean="0"/>
              <a:t>SAINT CYPRIEN</a:t>
            </a:r>
            <a:br>
              <a:rPr lang="fr-FR" sz="2000" b="1" dirty="0" smtClean="0"/>
            </a:br>
            <a:r>
              <a:rPr lang="fr-FR" sz="2000" b="1" dirty="0" smtClean="0"/>
              <a:t>Classe de Mme </a:t>
            </a:r>
            <a:r>
              <a:rPr lang="fr-FR" sz="2000" b="1" dirty="0" err="1" smtClean="0"/>
              <a:t>Defaye</a:t>
            </a:r>
            <a:endParaRPr lang="fr-FR" sz="2000" b="1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197129" y="2129138"/>
            <a:ext cx="6766560" cy="2830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rgbClr val="002060"/>
                </a:solidFill>
              </a:rPr>
              <a:t>Accompagner les ruptures et construire les </a:t>
            </a:r>
            <a:r>
              <a:rPr lang="fr-FR" dirty="0" smtClean="0">
                <a:solidFill>
                  <a:srgbClr val="002060"/>
                </a:solidFill>
              </a:rPr>
              <a:t>continuités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(février –mars 2022)</a:t>
            </a:r>
            <a:endParaRPr lang="fr-FR" dirty="0">
              <a:solidFill>
                <a:srgbClr val="002060"/>
              </a:solidFill>
            </a:endParaRP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Témoignage </a:t>
            </a:r>
            <a:r>
              <a:rPr lang="fr-FR" dirty="0"/>
              <a:t>Christelle </a:t>
            </a:r>
            <a:r>
              <a:rPr lang="fr-FR" dirty="0" err="1"/>
              <a:t>Defaye</a:t>
            </a:r>
            <a:r>
              <a:rPr lang="fr-FR" dirty="0"/>
              <a:t> et propositions </a:t>
            </a:r>
          </a:p>
          <a:p>
            <a:pPr algn="ctr"/>
            <a:r>
              <a:rPr lang="fr-FR" dirty="0" smtClean="0"/>
              <a:t>de </a:t>
            </a:r>
            <a:r>
              <a:rPr lang="fr-FR" dirty="0"/>
              <a:t>pistes de </a:t>
            </a:r>
            <a:r>
              <a:rPr lang="fr-FR" dirty="0" smtClean="0"/>
              <a:t>travail</a:t>
            </a:r>
          </a:p>
          <a:p>
            <a:pPr algn="ctr"/>
            <a:endParaRPr lang="fr-FR" sz="800" dirty="0" smtClean="0"/>
          </a:p>
          <a:p>
            <a:pPr algn="ctr"/>
            <a:r>
              <a:rPr lang="fr-FR" dirty="0" smtClean="0"/>
              <a:t>Exposition des valises GS-CP</a:t>
            </a:r>
          </a:p>
          <a:p>
            <a:pPr algn="ctr"/>
            <a:endParaRPr lang="fr-FR" sz="800" dirty="0"/>
          </a:p>
          <a:p>
            <a:pPr algn="ctr"/>
            <a:r>
              <a:rPr lang="fr-FR" dirty="0"/>
              <a:t>Engagement dans une action </a:t>
            </a:r>
            <a:r>
              <a:rPr lang="fr-FR" dirty="0" smtClean="0"/>
              <a:t> (</a:t>
            </a:r>
            <a:r>
              <a:rPr lang="fr-FR" dirty="0"/>
              <a:t>outil cahier des charges</a:t>
            </a:r>
            <a:r>
              <a:rPr lang="fr-FR" dirty="0" smtClean="0"/>
              <a:t>)</a:t>
            </a:r>
          </a:p>
          <a:p>
            <a:pPr algn="ctr"/>
            <a:r>
              <a:rPr lang="fr-FR" dirty="0" smtClean="0"/>
              <a:t>Présentation de différentes possibilités (défi maths, valise GS-CP…)</a:t>
            </a:r>
          </a:p>
          <a:p>
            <a:pPr algn="ctr"/>
            <a:endParaRPr lang="fr-FR" sz="800" dirty="0"/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PRESENTIEL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197129" y="148840"/>
            <a:ext cx="6766560" cy="14672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rgbClr val="002060"/>
                </a:solidFill>
              </a:rPr>
              <a:t>Faire un état des lieux- </a:t>
            </a:r>
            <a:r>
              <a:rPr lang="fr-FR" dirty="0" smtClean="0">
                <a:solidFill>
                  <a:srgbClr val="002060"/>
                </a:solidFill>
              </a:rPr>
              <a:t>L’existant (janvier 2022)</a:t>
            </a:r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/>
              <a:t>En amont questionnaire QCM </a:t>
            </a:r>
            <a:endParaRPr lang="fr-FR" dirty="0" smtClean="0"/>
          </a:p>
          <a:p>
            <a:pPr algn="ctr"/>
            <a:r>
              <a:rPr lang="fr-FR" dirty="0" smtClean="0"/>
              <a:t>Préparation de la valise GS - CP</a:t>
            </a:r>
            <a:endParaRPr lang="fr-FR" dirty="0"/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DISTANCIEL</a:t>
            </a:r>
          </a:p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>
            <a:stCxn id="4" idx="2"/>
          </p:cNvCxnSpPr>
          <p:nvPr/>
        </p:nvCxnSpPr>
        <p:spPr>
          <a:xfrm flipH="1">
            <a:off x="8578292" y="1616047"/>
            <a:ext cx="2117" cy="51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59829" y="5445472"/>
            <a:ext cx="6861842" cy="1195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Restitution des travaux (</a:t>
            </a:r>
            <a:r>
              <a:rPr lang="fr-FR" dirty="0">
                <a:solidFill>
                  <a:srgbClr val="002060"/>
                </a:solidFill>
              </a:rPr>
              <a:t>m</a:t>
            </a:r>
            <a:r>
              <a:rPr lang="fr-FR" dirty="0" smtClean="0">
                <a:solidFill>
                  <a:srgbClr val="002060"/>
                </a:solidFill>
              </a:rPr>
              <a:t>ai –juin2022)</a:t>
            </a:r>
            <a:endParaRPr lang="fr-FR" dirty="0">
              <a:solidFill>
                <a:srgbClr val="002060"/>
              </a:solidFill>
            </a:endParaRPr>
          </a:p>
          <a:p>
            <a:pPr algn="ctr"/>
            <a:endParaRPr lang="fr-FR" sz="800" dirty="0"/>
          </a:p>
          <a:p>
            <a:pPr algn="ctr"/>
            <a:r>
              <a:rPr lang="fr-FR" dirty="0" smtClean="0"/>
              <a:t>Retour sur les expériences, essais, dispositifs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PRESENTIEL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8594334" y="4960004"/>
            <a:ext cx="0" cy="485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0" y="3500265"/>
            <a:ext cx="3623616" cy="294855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52600" y="4861351"/>
            <a:ext cx="159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MON VOYAGE</a:t>
            </a:r>
          </a:p>
          <a:p>
            <a:pPr algn="ctr"/>
            <a:r>
              <a:rPr lang="fr-FR" sz="2400" dirty="0"/>
              <a:t>VERS LE CP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24874" y="4204727"/>
            <a:ext cx="69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35736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95534"/>
            <a:ext cx="4702627" cy="6567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ENTREE DISCIPLINAIRE</a:t>
            </a:r>
          </a:p>
          <a:p>
            <a:pPr algn="ctr"/>
            <a:r>
              <a:rPr lang="fr-FR" sz="2000" b="1" dirty="0"/>
              <a:t>HISTOIRE/GEOGRAPHIE/EMC</a:t>
            </a:r>
          </a:p>
          <a:p>
            <a:pPr algn="ctr"/>
            <a:r>
              <a:rPr lang="fr-FR" sz="2000" b="1" dirty="0"/>
              <a:t>Intervenant O.FAURY</a:t>
            </a:r>
          </a:p>
          <a:p>
            <a:pPr algn="ctr"/>
            <a:endParaRPr lang="fr-FR" sz="2000" b="1" dirty="0"/>
          </a:p>
          <a:p>
            <a:pPr algn="ctr"/>
            <a:r>
              <a:rPr lang="fr-FR" b="1" dirty="0"/>
              <a:t>Dates </a:t>
            </a:r>
            <a:r>
              <a:rPr lang="fr-FR" b="1" dirty="0" smtClean="0"/>
              <a:t>(mardi 29 mars et mardi 5 avril 2X1H30)  17H45 – 19h15</a:t>
            </a:r>
            <a:endParaRPr lang="fr-FR" b="1" dirty="0"/>
          </a:p>
          <a:p>
            <a:pPr algn="ctr"/>
            <a:r>
              <a:rPr lang="fr-FR" b="1" dirty="0" smtClean="0"/>
              <a:t>Volume </a:t>
            </a:r>
            <a:r>
              <a:rPr lang="fr-FR" b="1" dirty="0"/>
              <a:t>horaire 3 heures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Problématiques abordées :</a:t>
            </a:r>
          </a:p>
          <a:p>
            <a:pPr algn="ctr"/>
            <a:r>
              <a:rPr lang="fr-FR" sz="2000" b="1" dirty="0"/>
              <a:t>Programmer l’H/G/EMC sur le cycle 3</a:t>
            </a:r>
          </a:p>
          <a:p>
            <a:pPr algn="ctr"/>
            <a:r>
              <a:rPr lang="fr-FR" sz="2000" b="1" dirty="0"/>
              <a:t>Engager des projets communs avec le collège autour de cette entrée disciplinaire.</a:t>
            </a:r>
          </a:p>
          <a:p>
            <a:pPr algn="ctr"/>
            <a:r>
              <a:rPr lang="fr-FR" sz="2000" b="1" dirty="0"/>
              <a:t>Place du CE2</a:t>
            </a:r>
          </a:p>
          <a:p>
            <a:pPr algn="ctr"/>
            <a:r>
              <a:rPr lang="fr-FR" sz="2000" b="1" dirty="0"/>
              <a:t>Place du lire, écrire, parler.</a:t>
            </a:r>
          </a:p>
          <a:p>
            <a:pPr algn="ctr"/>
            <a:endParaRPr lang="fr-FR" sz="2000" b="1" dirty="0"/>
          </a:p>
          <a:p>
            <a:pPr algn="ctr"/>
            <a:r>
              <a:rPr lang="fr-FR" b="1" dirty="0"/>
              <a:t>Questionner le parcours de l’élève autour de cette entrée disciplinaire.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Donner des pistes pour mettre en œuvre dans la classe</a:t>
            </a:r>
            <a:r>
              <a:rPr lang="fr-FR" b="1" dirty="0" smtClean="0"/>
              <a:t>.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781504" y="393295"/>
            <a:ext cx="2635431" cy="1416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TEMPS 1 </a:t>
            </a:r>
            <a:r>
              <a:rPr lang="fr-FR" b="1" dirty="0" smtClean="0">
                <a:solidFill>
                  <a:schemeClr val="tx1"/>
                </a:solidFill>
              </a:rPr>
              <a:t>: mardi 29 mars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1h30 en classe virtuelle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Date à définir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3697" y="5060803"/>
            <a:ext cx="2635431" cy="1416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TEMPS 3 :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Temps d’expérimentation et de mise en œuvre.</a:t>
            </a:r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909558" y="2727049"/>
            <a:ext cx="2635431" cy="1416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TEMPS 2 : </a:t>
            </a:r>
            <a:r>
              <a:rPr lang="fr-FR" b="1" dirty="0" smtClean="0">
                <a:solidFill>
                  <a:schemeClr val="tx1"/>
                </a:solidFill>
              </a:rPr>
              <a:t>mardi 5 avril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1h30 en classe virtuelle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Date à définir</a:t>
            </a:r>
          </a:p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>
            <a:stCxn id="2" idx="3"/>
            <a:endCxn id="3" idx="1"/>
          </p:cNvCxnSpPr>
          <p:nvPr/>
        </p:nvCxnSpPr>
        <p:spPr>
          <a:xfrm flipV="1">
            <a:off x="5094513" y="1101778"/>
            <a:ext cx="3686991" cy="227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2" idx="3"/>
            <a:endCxn id="5" idx="1"/>
          </p:cNvCxnSpPr>
          <p:nvPr/>
        </p:nvCxnSpPr>
        <p:spPr>
          <a:xfrm>
            <a:off x="5094513" y="3379500"/>
            <a:ext cx="2815045" cy="5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3"/>
            <a:endCxn id="4" idx="1"/>
          </p:cNvCxnSpPr>
          <p:nvPr/>
        </p:nvCxnSpPr>
        <p:spPr>
          <a:xfrm>
            <a:off x="5094513" y="3379500"/>
            <a:ext cx="1649184" cy="2389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èche droite 11"/>
          <p:cNvSpPr/>
          <p:nvPr/>
        </p:nvSpPr>
        <p:spPr>
          <a:xfrm rot="6332039">
            <a:off x="9370977" y="2021722"/>
            <a:ext cx="623347" cy="354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6332039">
            <a:off x="8644355" y="4495101"/>
            <a:ext cx="623347" cy="354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83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512" y="176298"/>
            <a:ext cx="10515600" cy="6577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 parcours de formation</a:t>
            </a:r>
            <a:endParaRPr lang="fr-FR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626" y="1218821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1 – </a:t>
            </a:r>
          </a:p>
          <a:p>
            <a:pPr lvl="0" algn="ctr"/>
            <a:r>
              <a:rPr lang="fr-FR" sz="1200" smtClean="0">
                <a:solidFill>
                  <a:srgbClr val="FF0000"/>
                </a:solidFill>
              </a:rPr>
              <a:t>2 heures 17.11.2021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>
                <a:solidFill>
                  <a:srgbClr val="FF0000"/>
                </a:solidFill>
              </a:rPr>
              <a:t>Visio </a:t>
            </a:r>
            <a:r>
              <a:rPr lang="fr-FR" sz="1200" dirty="0" smtClean="0">
                <a:solidFill>
                  <a:srgbClr val="FF0000"/>
                </a:solidFill>
              </a:rPr>
              <a:t>Conférence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 smtClean="0"/>
              <a:t>Démarche d’analyse aux Evaluations </a:t>
            </a:r>
            <a:r>
              <a:rPr lang="fr-FR" sz="1200" dirty="0"/>
              <a:t>nationales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6955" y="2791842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2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err="1" smtClean="0">
                <a:solidFill>
                  <a:srgbClr val="FF0000"/>
                </a:solidFill>
              </a:rPr>
              <a:t>Distanciel</a:t>
            </a:r>
            <a:r>
              <a:rPr lang="fr-FR" sz="1200" dirty="0" smtClean="0">
                <a:solidFill>
                  <a:srgbClr val="FF0000"/>
                </a:solidFill>
              </a:rPr>
              <a:t> 4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Analyse des évaluations nationales par équipes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3695614" y="1218821"/>
            <a:ext cx="2360698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3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Une réponse possible</a:t>
            </a:r>
          </a:p>
          <a:p>
            <a:pPr lvl="0" algn="ctr"/>
            <a:r>
              <a:rPr lang="fr-FR" sz="1200" dirty="0" smtClean="0"/>
              <a:t>Co-enseignement / </a:t>
            </a:r>
            <a:r>
              <a:rPr lang="fr-FR" sz="1200" dirty="0" err="1" smtClean="0"/>
              <a:t>co</a:t>
            </a:r>
            <a:r>
              <a:rPr lang="fr-FR" sz="1200" dirty="0" smtClean="0"/>
              <a:t>-intervention</a:t>
            </a:r>
          </a:p>
          <a:p>
            <a:pPr lvl="0" algn="ctr"/>
            <a:r>
              <a:rPr lang="fr-FR" sz="1200" dirty="0" smtClean="0"/>
              <a:t>Vincent  Guillerm  </a:t>
            </a:r>
          </a:p>
          <a:p>
            <a:pPr lvl="0" algn="ctr"/>
            <a:r>
              <a:rPr lang="fr-FR" sz="1200" dirty="0" smtClean="0"/>
              <a:t>Chargé de missions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923665" y="2690596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4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Une entrée au choix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73713" y="1231467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5 - 2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Accompagnement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/>
              <a:t>Evaluations nationales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72666" y="2730933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Temps 6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Retour d’expériences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/>
              <a:t>Echanges entre écoles pour mutualisation</a:t>
            </a:r>
            <a:endParaRPr lang="fr-FR" sz="12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957588" y="4081475"/>
            <a:ext cx="1854700" cy="5534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scolarisation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crèche école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Séverine </a:t>
            </a:r>
            <a:r>
              <a:rPr lang="fr-FR" sz="1200" dirty="0" err="1" smtClean="0">
                <a:solidFill>
                  <a:schemeClr val="tx1"/>
                </a:solidFill>
              </a:rPr>
              <a:t>Greusart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957588" y="5485434"/>
            <a:ext cx="1854700" cy="986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CM2-6</a:t>
            </a:r>
            <a:r>
              <a:rPr lang="fr-FR" sz="1200" baseline="30000" dirty="0">
                <a:solidFill>
                  <a:schemeClr val="tx1"/>
                </a:solidFill>
              </a:rPr>
              <a:t>ème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Place du CE2 dans </a:t>
            </a:r>
            <a:r>
              <a:rPr lang="fr-FR" sz="1200" dirty="0" smtClean="0">
                <a:solidFill>
                  <a:schemeClr val="tx1"/>
                </a:solidFill>
              </a:rPr>
              <a:t>les domaines de l’histoire et de la géographie</a:t>
            </a:r>
            <a:endParaRPr lang="fr-FR" sz="1200" dirty="0">
              <a:solidFill>
                <a:schemeClr val="tx1"/>
              </a:solidFill>
            </a:endParaRP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M. </a:t>
            </a:r>
            <a:r>
              <a:rPr lang="fr-FR" sz="1200" dirty="0" err="1" smtClean="0">
                <a:solidFill>
                  <a:schemeClr val="tx1"/>
                </a:solidFill>
              </a:rPr>
              <a:t>Faury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– </a:t>
            </a:r>
            <a:r>
              <a:rPr lang="fr-FR" sz="1200" dirty="0" err="1">
                <a:solidFill>
                  <a:schemeClr val="tx1"/>
                </a:solidFill>
              </a:rPr>
              <a:t>Inspe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Lyon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957588" y="4756746"/>
            <a:ext cx="1854700" cy="55345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</a:t>
            </a:r>
            <a:endParaRPr lang="fr-FR" sz="1200" dirty="0" smtClean="0">
              <a:solidFill>
                <a:schemeClr val="tx1"/>
              </a:solidFill>
            </a:endParaRP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Grande </a:t>
            </a:r>
            <a:r>
              <a:rPr lang="fr-FR" sz="1200" dirty="0">
                <a:solidFill>
                  <a:schemeClr val="tx1"/>
                </a:solidFill>
              </a:rPr>
              <a:t>section- CP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Poste à </a:t>
            </a:r>
            <a:r>
              <a:rPr lang="fr-FR" sz="1200" dirty="0" smtClean="0">
                <a:solidFill>
                  <a:schemeClr val="tx1"/>
                </a:solidFill>
              </a:rPr>
              <a:t>profil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>
            <a:endCxn id="11" idx="0"/>
          </p:cNvCxnSpPr>
          <p:nvPr/>
        </p:nvCxnSpPr>
        <p:spPr>
          <a:xfrm>
            <a:off x="6056312" y="1759628"/>
            <a:ext cx="930497" cy="97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" idx="0"/>
            <a:endCxn id="10" idx="1"/>
          </p:cNvCxnSpPr>
          <p:nvPr/>
        </p:nvCxnSpPr>
        <p:spPr>
          <a:xfrm flipV="1">
            <a:off x="2925018" y="1833183"/>
            <a:ext cx="770596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9" idx="0"/>
          </p:cNvCxnSpPr>
          <p:nvPr/>
        </p:nvCxnSpPr>
        <p:spPr>
          <a:xfrm>
            <a:off x="2221214" y="1833183"/>
            <a:ext cx="703804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1" idx="0"/>
          </p:cNvCxnSpPr>
          <p:nvPr/>
        </p:nvCxnSpPr>
        <p:spPr>
          <a:xfrm flipV="1">
            <a:off x="6986809" y="1784921"/>
            <a:ext cx="986904" cy="94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3" idx="0"/>
          </p:cNvCxnSpPr>
          <p:nvPr/>
        </p:nvCxnSpPr>
        <p:spPr>
          <a:xfrm>
            <a:off x="10072666" y="1784920"/>
            <a:ext cx="1008063" cy="946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16955" y="4149458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70403" y="2570694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30180" y="2505930"/>
            <a:ext cx="185956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Pôle de continuum</a:t>
            </a:r>
          </a:p>
          <a:p>
            <a:pPr algn="ctr"/>
            <a:r>
              <a:rPr lang="fr-FR" sz="1400" b="1" dirty="0" smtClean="0"/>
              <a:t>2 interventions :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ULIS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Autres écoles sur différenciation et neuromythes</a:t>
            </a:r>
          </a:p>
          <a:p>
            <a:pPr algn="ctr"/>
            <a:r>
              <a:rPr lang="fr-FR" sz="1400" b="1" dirty="0"/>
              <a:t>19 janvier 2022</a:t>
            </a:r>
          </a:p>
          <a:p>
            <a:pPr algn="ctr"/>
            <a:r>
              <a:rPr lang="fr-FR" sz="1400" b="1" dirty="0"/>
              <a:t>2 février 2022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988695" y="2616861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0148899" y="4073729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916955" y="4803599"/>
            <a:ext cx="2035066" cy="30777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Outils postes à profil</a:t>
            </a:r>
            <a:endParaRPr lang="fr-FR" sz="1400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8029973" y="4411068"/>
            <a:ext cx="1854700" cy="711963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EDD </a:t>
            </a: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Proposition de 3h de formation en présentiel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7683444" y="943612"/>
            <a:ext cx="2756466" cy="25061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512" y="176298"/>
            <a:ext cx="10515600" cy="6577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 parcours de formation</a:t>
            </a:r>
            <a:endParaRPr lang="fr-FR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626" y="1218821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1 – </a:t>
            </a:r>
          </a:p>
          <a:p>
            <a:pPr lvl="0" algn="ctr"/>
            <a:r>
              <a:rPr lang="fr-FR" sz="1200" smtClean="0">
                <a:solidFill>
                  <a:srgbClr val="FF0000"/>
                </a:solidFill>
              </a:rPr>
              <a:t>2 heures 17.11.2021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>
                <a:solidFill>
                  <a:srgbClr val="FF0000"/>
                </a:solidFill>
              </a:rPr>
              <a:t>Visio </a:t>
            </a:r>
            <a:r>
              <a:rPr lang="fr-FR" sz="1200" dirty="0" smtClean="0">
                <a:solidFill>
                  <a:srgbClr val="FF0000"/>
                </a:solidFill>
              </a:rPr>
              <a:t>Conférence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 smtClean="0"/>
              <a:t>Démarche d’analyse aux Evaluations </a:t>
            </a:r>
            <a:r>
              <a:rPr lang="fr-FR" sz="1200" dirty="0"/>
              <a:t>nationales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6955" y="2791842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2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err="1" smtClean="0">
                <a:solidFill>
                  <a:srgbClr val="FF0000"/>
                </a:solidFill>
              </a:rPr>
              <a:t>Distanciel</a:t>
            </a:r>
            <a:r>
              <a:rPr lang="fr-FR" sz="1200" dirty="0" smtClean="0">
                <a:solidFill>
                  <a:srgbClr val="FF0000"/>
                </a:solidFill>
              </a:rPr>
              <a:t> 4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Analyse des évaluations nationales par équipes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3695614" y="1218821"/>
            <a:ext cx="2360698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3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Une réponse possible</a:t>
            </a:r>
          </a:p>
          <a:p>
            <a:pPr lvl="0" algn="ctr"/>
            <a:r>
              <a:rPr lang="fr-FR" sz="1200" dirty="0" smtClean="0"/>
              <a:t>Co-enseignement / </a:t>
            </a:r>
            <a:r>
              <a:rPr lang="fr-FR" sz="1200" dirty="0" err="1" smtClean="0"/>
              <a:t>co</a:t>
            </a:r>
            <a:r>
              <a:rPr lang="fr-FR" sz="1200" dirty="0" smtClean="0"/>
              <a:t>-intervention</a:t>
            </a:r>
          </a:p>
          <a:p>
            <a:pPr lvl="0" algn="ctr"/>
            <a:r>
              <a:rPr lang="fr-FR" sz="1200" dirty="0" smtClean="0"/>
              <a:t>Vincent  Guillerm  </a:t>
            </a:r>
          </a:p>
          <a:p>
            <a:pPr lvl="0" algn="ctr"/>
            <a:r>
              <a:rPr lang="fr-FR" sz="1200" dirty="0" smtClean="0"/>
              <a:t>Chargé de missions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923665" y="2690596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4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Une entrée au choix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73713" y="1231467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5 - 2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Accompagnement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/>
              <a:t>Evaluations nationales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72666" y="2730933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Temps 6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Retour d’expériences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/>
              <a:t>Echanges entre écoles pour mutualisation</a:t>
            </a:r>
            <a:endParaRPr lang="fr-FR" sz="12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957588" y="4081475"/>
            <a:ext cx="1854700" cy="5534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scolarisation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crèche école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Séverine </a:t>
            </a:r>
            <a:r>
              <a:rPr lang="fr-FR" sz="1200" dirty="0" err="1" smtClean="0">
                <a:solidFill>
                  <a:schemeClr val="tx1"/>
                </a:solidFill>
              </a:rPr>
              <a:t>Greusart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957588" y="5485434"/>
            <a:ext cx="1854700" cy="986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CM2-6</a:t>
            </a:r>
            <a:r>
              <a:rPr lang="fr-FR" sz="1200" baseline="30000" dirty="0">
                <a:solidFill>
                  <a:schemeClr val="tx1"/>
                </a:solidFill>
              </a:rPr>
              <a:t>ème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Place du CE2 dans </a:t>
            </a:r>
            <a:r>
              <a:rPr lang="fr-FR" sz="1200" dirty="0" smtClean="0">
                <a:solidFill>
                  <a:schemeClr val="tx1"/>
                </a:solidFill>
              </a:rPr>
              <a:t>les domaines de l’histoire et de la géographie</a:t>
            </a:r>
            <a:endParaRPr lang="fr-FR" sz="1200" dirty="0">
              <a:solidFill>
                <a:schemeClr val="tx1"/>
              </a:solidFill>
            </a:endParaRP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M. </a:t>
            </a:r>
            <a:r>
              <a:rPr lang="fr-FR" sz="1200" dirty="0" err="1" smtClean="0">
                <a:solidFill>
                  <a:schemeClr val="tx1"/>
                </a:solidFill>
              </a:rPr>
              <a:t>Faury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– </a:t>
            </a:r>
            <a:r>
              <a:rPr lang="fr-FR" sz="1200" dirty="0" err="1">
                <a:solidFill>
                  <a:schemeClr val="tx1"/>
                </a:solidFill>
              </a:rPr>
              <a:t>Inspe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Lyon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957588" y="4756746"/>
            <a:ext cx="1854700" cy="55345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</a:t>
            </a:r>
            <a:endParaRPr lang="fr-FR" sz="1200" dirty="0" smtClean="0">
              <a:solidFill>
                <a:schemeClr val="tx1"/>
              </a:solidFill>
            </a:endParaRP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Grande </a:t>
            </a:r>
            <a:r>
              <a:rPr lang="fr-FR" sz="1200" dirty="0">
                <a:solidFill>
                  <a:schemeClr val="tx1"/>
                </a:solidFill>
              </a:rPr>
              <a:t>section- CP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Poste à </a:t>
            </a:r>
            <a:r>
              <a:rPr lang="fr-FR" sz="1200" dirty="0" smtClean="0">
                <a:solidFill>
                  <a:schemeClr val="tx1"/>
                </a:solidFill>
              </a:rPr>
              <a:t>profil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>
            <a:endCxn id="11" idx="0"/>
          </p:cNvCxnSpPr>
          <p:nvPr/>
        </p:nvCxnSpPr>
        <p:spPr>
          <a:xfrm>
            <a:off x="6056312" y="1759628"/>
            <a:ext cx="930497" cy="97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" idx="0"/>
            <a:endCxn id="10" idx="1"/>
          </p:cNvCxnSpPr>
          <p:nvPr/>
        </p:nvCxnSpPr>
        <p:spPr>
          <a:xfrm flipV="1">
            <a:off x="2925018" y="1833183"/>
            <a:ext cx="770596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9" idx="0"/>
          </p:cNvCxnSpPr>
          <p:nvPr/>
        </p:nvCxnSpPr>
        <p:spPr>
          <a:xfrm>
            <a:off x="2221214" y="1833183"/>
            <a:ext cx="703804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1" idx="0"/>
          </p:cNvCxnSpPr>
          <p:nvPr/>
        </p:nvCxnSpPr>
        <p:spPr>
          <a:xfrm flipV="1">
            <a:off x="6986809" y="1784921"/>
            <a:ext cx="986904" cy="94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3" idx="0"/>
          </p:cNvCxnSpPr>
          <p:nvPr/>
        </p:nvCxnSpPr>
        <p:spPr>
          <a:xfrm>
            <a:off x="10072666" y="1784920"/>
            <a:ext cx="1008063" cy="946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16955" y="4149458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71510" y="2572075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30180" y="2505930"/>
            <a:ext cx="185956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Pôle de continuum</a:t>
            </a:r>
          </a:p>
          <a:p>
            <a:pPr algn="ctr"/>
            <a:r>
              <a:rPr lang="fr-FR" sz="1400" b="1" dirty="0" smtClean="0"/>
              <a:t>2 interventions :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ULIS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Autres écoles sur différenciation et neuromythes</a:t>
            </a:r>
          </a:p>
          <a:p>
            <a:pPr algn="ctr"/>
            <a:r>
              <a:rPr lang="fr-FR" sz="1400" b="1" dirty="0"/>
              <a:t>19 janvier 2022</a:t>
            </a:r>
          </a:p>
          <a:p>
            <a:pPr algn="ctr"/>
            <a:r>
              <a:rPr lang="fr-FR" sz="1400" b="1" dirty="0"/>
              <a:t>2 février 2022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988695" y="2616861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0148899" y="4073729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916955" y="4803599"/>
            <a:ext cx="2035066" cy="30777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Outils postes à profil</a:t>
            </a:r>
            <a:endParaRPr lang="fr-FR" sz="1400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8029973" y="4411068"/>
            <a:ext cx="1854700" cy="700308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EDD </a:t>
            </a: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Proposition de 3h de formation en présentiel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9967692" y="2341418"/>
            <a:ext cx="2224307" cy="276995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26689"/>
              </p:ext>
            </p:extLst>
          </p:nvPr>
        </p:nvGraphicFramePr>
        <p:xfrm>
          <a:off x="618978" y="872196"/>
          <a:ext cx="10734822" cy="558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1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3569369" y="745958"/>
          <a:ext cx="5740095" cy="513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218299" y="1408231"/>
            <a:ext cx="1666671" cy="7386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innerShdw blurRad="63500" dist="50800" dir="13500000">
              <a:schemeClr val="bg2">
                <a:lumMod val="90000"/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Modules de 3x6h </a:t>
            </a:r>
          </a:p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6h français + 6h maths + 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10900" y="191472"/>
            <a:ext cx="4642301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innerShdw blurRad="63500" dist="50800" dir="13500000">
              <a:schemeClr val="bg2">
                <a:lumMod val="90000"/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FORMATION CONTINUE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85344" y="5423212"/>
            <a:ext cx="2818534" cy="7386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innerShdw blurRad="63500" dist="50800" dir="13500000">
              <a:schemeClr val="bg2">
                <a:lumMod val="90000"/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36% des PE engagés sur une constellation français OU mathématiques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2147" y="1408231"/>
            <a:ext cx="2044931" cy="7386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innerShdw blurRad="63500" dist="50800" dir="13500000">
              <a:schemeClr val="bg2">
                <a:lumMod val="90000"/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Pilotage par la circo FIL disciplinaire : </a:t>
            </a:r>
          </a:p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le parcours de l’élève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9559" y="2711182"/>
            <a:ext cx="1912407" cy="7386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Itinéraires de perso formation de 18h </a:t>
            </a:r>
          </a:p>
          <a:p>
            <a:r>
              <a:rPr lang="fr-FR" sz="1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42% PE</a:t>
            </a:r>
          </a:p>
        </p:txBody>
      </p:sp>
    </p:spTree>
    <p:extLst>
      <p:ext uri="{BB962C8B-B14F-4D97-AF65-F5344CB8AC3E}">
        <p14:creationId xmlns:p14="http://schemas.microsoft.com/office/powerpoint/2010/main" val="18882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5" y="449179"/>
            <a:ext cx="11581019" cy="60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E6D6FE-2E25-3440-99CE-CC72A8EF8FFD}"/>
              </a:ext>
            </a:extLst>
          </p:cNvPr>
          <p:cNvSpPr/>
          <p:nvPr/>
        </p:nvSpPr>
        <p:spPr>
          <a:xfrm>
            <a:off x="497713" y="1643604"/>
            <a:ext cx="1794076" cy="92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crèche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F5874-94D5-954D-968F-5355BA2AE257}"/>
              </a:ext>
            </a:extLst>
          </p:cNvPr>
          <p:cNvSpPr/>
          <p:nvPr/>
        </p:nvSpPr>
        <p:spPr>
          <a:xfrm>
            <a:off x="2386315" y="1643603"/>
            <a:ext cx="1794076" cy="92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Ecole maternelle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E0E21-6211-0548-A854-E08FBFC0BBA0}"/>
              </a:ext>
            </a:extLst>
          </p:cNvPr>
          <p:cNvSpPr/>
          <p:nvPr/>
        </p:nvSpPr>
        <p:spPr>
          <a:xfrm>
            <a:off x="4274917" y="1643602"/>
            <a:ext cx="1794076" cy="92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CP-CE1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A2D576-64DD-5449-9661-69E0E7F69D6D}"/>
              </a:ext>
            </a:extLst>
          </p:cNvPr>
          <p:cNvSpPr/>
          <p:nvPr/>
        </p:nvSpPr>
        <p:spPr>
          <a:xfrm>
            <a:off x="6163519" y="1643601"/>
            <a:ext cx="1794076" cy="92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A32CD-D474-234A-A074-26FEBF2B9FC5}"/>
              </a:ext>
            </a:extLst>
          </p:cNvPr>
          <p:cNvSpPr/>
          <p:nvPr/>
        </p:nvSpPr>
        <p:spPr>
          <a:xfrm>
            <a:off x="8052121" y="1643600"/>
            <a:ext cx="1794076" cy="92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CM1-CM2</a:t>
            </a: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1260E38F-1538-0741-BACC-AD0FD4A693F8}"/>
              </a:ext>
            </a:extLst>
          </p:cNvPr>
          <p:cNvSpPr/>
          <p:nvPr/>
        </p:nvSpPr>
        <p:spPr>
          <a:xfrm>
            <a:off x="9958086" y="1192187"/>
            <a:ext cx="1412112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6ème</a:t>
            </a:r>
          </a:p>
        </p:txBody>
      </p:sp>
      <p:sp>
        <p:nvSpPr>
          <p:cNvPr id="11" name="Rectangle avec flèche vers le bas 10">
            <a:extLst>
              <a:ext uri="{FF2B5EF4-FFF2-40B4-BE49-F238E27FC236}">
                <a16:creationId xmlns:a16="http://schemas.microsoft.com/office/drawing/2014/main" id="{2135532A-A6DF-F34A-BB41-C5B91695BD80}"/>
              </a:ext>
            </a:extLst>
          </p:cNvPr>
          <p:cNvSpPr/>
          <p:nvPr/>
        </p:nvSpPr>
        <p:spPr>
          <a:xfrm>
            <a:off x="1671577" y="3387071"/>
            <a:ext cx="1192192" cy="100699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Liaison scolaire</a:t>
            </a:r>
          </a:p>
          <a:p>
            <a:pPr algn="ctr"/>
            <a:r>
              <a:rPr lang="fr-FR" sz="1400" dirty="0"/>
              <a:t> périscolaire</a:t>
            </a:r>
          </a:p>
        </p:txBody>
      </p:sp>
      <p:sp>
        <p:nvSpPr>
          <p:cNvPr id="12" name="Rectangle avec flèche vers le bas 11">
            <a:extLst>
              <a:ext uri="{FF2B5EF4-FFF2-40B4-BE49-F238E27FC236}">
                <a16:creationId xmlns:a16="http://schemas.microsoft.com/office/drawing/2014/main" id="{1A3F847F-7454-1848-8E18-27D8BFD29582}"/>
              </a:ext>
            </a:extLst>
          </p:cNvPr>
          <p:cNvSpPr/>
          <p:nvPr/>
        </p:nvSpPr>
        <p:spPr>
          <a:xfrm>
            <a:off x="3746338" y="3418678"/>
            <a:ext cx="1006997" cy="100699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Liaison Maternelle</a:t>
            </a:r>
          </a:p>
          <a:p>
            <a:pPr algn="ctr"/>
            <a:r>
              <a:rPr lang="fr-FR" sz="1400" dirty="0"/>
              <a:t>Primaire</a:t>
            </a:r>
          </a:p>
        </p:txBody>
      </p:sp>
      <p:sp>
        <p:nvSpPr>
          <p:cNvPr id="13" name="Rectangle avec flèche vers le bas 12">
            <a:extLst>
              <a:ext uri="{FF2B5EF4-FFF2-40B4-BE49-F238E27FC236}">
                <a16:creationId xmlns:a16="http://schemas.microsoft.com/office/drawing/2014/main" id="{1850BF0B-4BF4-1140-9B4A-A3DA1BF6A9CE}"/>
              </a:ext>
            </a:extLst>
          </p:cNvPr>
          <p:cNvSpPr/>
          <p:nvPr/>
        </p:nvSpPr>
        <p:spPr>
          <a:xfrm>
            <a:off x="9278313" y="3417554"/>
            <a:ext cx="1006997" cy="100699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Liaison CM2-6ème</a:t>
            </a:r>
          </a:p>
        </p:txBody>
      </p:sp>
      <p:sp>
        <p:nvSpPr>
          <p:cNvPr id="14" name="Rectangle avec flèche vers le bas 13">
            <a:extLst>
              <a:ext uri="{FF2B5EF4-FFF2-40B4-BE49-F238E27FC236}">
                <a16:creationId xmlns:a16="http://schemas.microsoft.com/office/drawing/2014/main" id="{E6E675A3-7B0B-634B-9343-E29F6D47D01F}"/>
              </a:ext>
            </a:extLst>
          </p:cNvPr>
          <p:cNvSpPr/>
          <p:nvPr/>
        </p:nvSpPr>
        <p:spPr>
          <a:xfrm>
            <a:off x="11065397" y="3420102"/>
            <a:ext cx="1006997" cy="100699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Passage cycle 4</a:t>
            </a:r>
          </a:p>
        </p:txBody>
      </p:sp>
      <p:sp>
        <p:nvSpPr>
          <p:cNvPr id="15" name="Rectangle avec flèche vers le bas 14">
            <a:extLst>
              <a:ext uri="{FF2B5EF4-FFF2-40B4-BE49-F238E27FC236}">
                <a16:creationId xmlns:a16="http://schemas.microsoft.com/office/drawing/2014/main" id="{B0AAD90B-52A2-4A43-85BE-C860A4CBB030}"/>
              </a:ext>
            </a:extLst>
          </p:cNvPr>
          <p:cNvSpPr/>
          <p:nvPr/>
        </p:nvSpPr>
        <p:spPr>
          <a:xfrm>
            <a:off x="7548622" y="3398068"/>
            <a:ext cx="1006997" cy="100699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Passage au cycle 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E9A914A-0586-4E44-9F3B-677AC4A1B26A}"/>
              </a:ext>
            </a:extLst>
          </p:cNvPr>
          <p:cNvSpPr txBox="1"/>
          <p:nvPr/>
        </p:nvSpPr>
        <p:spPr>
          <a:xfrm>
            <a:off x="3053787" y="348721"/>
            <a:ext cx="6683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rgbClr val="FF0000"/>
                </a:solidFill>
              </a:rPr>
              <a:t>UN PARCOURS DE L’ELEVE AVEC DES ETAPES</a:t>
            </a:r>
          </a:p>
        </p:txBody>
      </p:sp>
      <p:sp>
        <p:nvSpPr>
          <p:cNvPr id="18" name="Signalisation droite 17">
            <a:extLst>
              <a:ext uri="{FF2B5EF4-FFF2-40B4-BE49-F238E27FC236}">
                <a16:creationId xmlns:a16="http://schemas.microsoft.com/office/drawing/2014/main" id="{4D384AF9-04C6-014E-A64C-996CC2622BB3}"/>
              </a:ext>
            </a:extLst>
          </p:cNvPr>
          <p:cNvSpPr/>
          <p:nvPr/>
        </p:nvSpPr>
        <p:spPr>
          <a:xfrm>
            <a:off x="905234" y="4841440"/>
            <a:ext cx="4756229" cy="52086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Parcours d’Education Artistique et Culturelle</a:t>
            </a:r>
          </a:p>
        </p:txBody>
      </p:sp>
      <p:sp>
        <p:nvSpPr>
          <p:cNvPr id="19" name="Signalisation droite 18">
            <a:extLst>
              <a:ext uri="{FF2B5EF4-FFF2-40B4-BE49-F238E27FC236}">
                <a16:creationId xmlns:a16="http://schemas.microsoft.com/office/drawing/2014/main" id="{60B9E2F2-46B0-B848-8C93-5CFA57A1B3A6}"/>
              </a:ext>
            </a:extLst>
          </p:cNvPr>
          <p:cNvSpPr/>
          <p:nvPr/>
        </p:nvSpPr>
        <p:spPr>
          <a:xfrm>
            <a:off x="905235" y="5479045"/>
            <a:ext cx="4756229" cy="52086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Parcours Educatif de Santé</a:t>
            </a:r>
          </a:p>
        </p:txBody>
      </p:sp>
      <p:sp>
        <p:nvSpPr>
          <p:cNvPr id="20" name="Signalisation droite 19">
            <a:extLst>
              <a:ext uri="{FF2B5EF4-FFF2-40B4-BE49-F238E27FC236}">
                <a16:creationId xmlns:a16="http://schemas.microsoft.com/office/drawing/2014/main" id="{D6BE29DC-4172-DB4B-A78D-EAB594DD5EBA}"/>
              </a:ext>
            </a:extLst>
          </p:cNvPr>
          <p:cNvSpPr/>
          <p:nvPr/>
        </p:nvSpPr>
        <p:spPr>
          <a:xfrm>
            <a:off x="905236" y="6090993"/>
            <a:ext cx="4756229" cy="52086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Parcours Citoyen de l’élève</a:t>
            </a:r>
          </a:p>
        </p:txBody>
      </p:sp>
      <p:sp>
        <p:nvSpPr>
          <p:cNvPr id="21" name="Signalisation droite 20">
            <a:extLst>
              <a:ext uri="{FF2B5EF4-FFF2-40B4-BE49-F238E27FC236}">
                <a16:creationId xmlns:a16="http://schemas.microsoft.com/office/drawing/2014/main" id="{53C5A14E-B7A3-6C4A-9C83-D43FC6EAEC47}"/>
              </a:ext>
            </a:extLst>
          </p:cNvPr>
          <p:cNvSpPr/>
          <p:nvPr/>
        </p:nvSpPr>
        <p:spPr>
          <a:xfrm>
            <a:off x="8723452" y="6088794"/>
            <a:ext cx="3348942" cy="52086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Parcours Avenir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2361235" y="1148417"/>
            <a:ext cx="1385103" cy="344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Cycle 1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3893434" y="1148417"/>
            <a:ext cx="4064161" cy="344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Cycle 2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8052121" y="1137120"/>
            <a:ext cx="3318077" cy="344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Cycle 3</a:t>
            </a:r>
          </a:p>
        </p:txBody>
      </p:sp>
      <p:sp>
        <p:nvSpPr>
          <p:cNvPr id="3" name="Ellipse 2"/>
          <p:cNvSpPr/>
          <p:nvPr/>
        </p:nvSpPr>
        <p:spPr>
          <a:xfrm>
            <a:off x="2728285" y="2660665"/>
            <a:ext cx="1456964" cy="7374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 GS</a:t>
            </a:r>
            <a:b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synthèse acquis</a:t>
            </a:r>
          </a:p>
        </p:txBody>
      </p:sp>
      <p:sp>
        <p:nvSpPr>
          <p:cNvPr id="24" name="Ellipse 23"/>
          <p:cNvSpPr/>
          <p:nvPr/>
        </p:nvSpPr>
        <p:spPr>
          <a:xfrm>
            <a:off x="4602865" y="2698344"/>
            <a:ext cx="1270000" cy="7374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 CP-CE1</a:t>
            </a:r>
          </a:p>
        </p:txBody>
      </p:sp>
      <p:sp>
        <p:nvSpPr>
          <p:cNvPr id="25" name="Ellipse 24"/>
          <p:cNvSpPr/>
          <p:nvPr/>
        </p:nvSpPr>
        <p:spPr>
          <a:xfrm>
            <a:off x="9846197" y="2642771"/>
            <a:ext cx="1270000" cy="7374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 6ème</a:t>
            </a:r>
          </a:p>
        </p:txBody>
      </p:sp>
    </p:spTree>
    <p:extLst>
      <p:ext uri="{BB962C8B-B14F-4D97-AF65-F5344CB8AC3E}">
        <p14:creationId xmlns:p14="http://schemas.microsoft.com/office/powerpoint/2010/main" val="2219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512" y="176298"/>
            <a:ext cx="10515600" cy="6577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 parcours de formation</a:t>
            </a:r>
            <a:endParaRPr lang="fr-FR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626" y="1218821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1 – </a:t>
            </a:r>
          </a:p>
          <a:p>
            <a:pPr lvl="0" algn="ctr"/>
            <a:r>
              <a:rPr lang="fr-FR" sz="1200" smtClean="0">
                <a:solidFill>
                  <a:srgbClr val="FF0000"/>
                </a:solidFill>
              </a:rPr>
              <a:t>2 heures 17.11.2021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>
                <a:solidFill>
                  <a:srgbClr val="FF0000"/>
                </a:solidFill>
              </a:rPr>
              <a:t>Visio </a:t>
            </a:r>
            <a:r>
              <a:rPr lang="fr-FR" sz="1200" dirty="0" smtClean="0">
                <a:solidFill>
                  <a:srgbClr val="FF0000"/>
                </a:solidFill>
              </a:rPr>
              <a:t>Conférence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 smtClean="0"/>
              <a:t>Démarche d’analyse aux Evaluations </a:t>
            </a:r>
            <a:r>
              <a:rPr lang="fr-FR" sz="1200" dirty="0"/>
              <a:t>nationales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6955" y="2791842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2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err="1" smtClean="0">
                <a:solidFill>
                  <a:srgbClr val="FF0000"/>
                </a:solidFill>
              </a:rPr>
              <a:t>Distanciel</a:t>
            </a:r>
            <a:r>
              <a:rPr lang="fr-FR" sz="1200" dirty="0" smtClean="0">
                <a:solidFill>
                  <a:srgbClr val="FF0000"/>
                </a:solidFill>
              </a:rPr>
              <a:t> 4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Analyse des évaluations nationales par équipes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3695614" y="1218821"/>
            <a:ext cx="2360698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3 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/>
              <a:t>Une réponse possible</a:t>
            </a:r>
          </a:p>
          <a:p>
            <a:pPr lvl="0" algn="ctr"/>
            <a:r>
              <a:rPr lang="fr-FR" sz="1200" dirty="0" smtClean="0"/>
              <a:t>Co-enseignement / </a:t>
            </a:r>
            <a:r>
              <a:rPr lang="fr-FR" sz="1200" dirty="0" err="1" smtClean="0"/>
              <a:t>co</a:t>
            </a:r>
            <a:r>
              <a:rPr lang="fr-FR" sz="1200" dirty="0" smtClean="0"/>
              <a:t>-intervention</a:t>
            </a:r>
          </a:p>
          <a:p>
            <a:pPr lvl="0" algn="ctr"/>
            <a:r>
              <a:rPr lang="fr-FR" sz="1200" dirty="0" smtClean="0"/>
              <a:t>Vincent  Guillerm  </a:t>
            </a:r>
          </a:p>
          <a:p>
            <a:pPr lvl="0" algn="ctr"/>
            <a:r>
              <a:rPr lang="fr-FR" sz="1200" dirty="0" smtClean="0"/>
              <a:t>Chargé de missions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923665" y="2690596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4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3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Une entrée au choix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73713" y="1231467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rgbClr val="FF0000"/>
                </a:solidFill>
              </a:rPr>
              <a:t>Temps </a:t>
            </a:r>
            <a:r>
              <a:rPr lang="fr-FR" sz="1200" dirty="0" smtClean="0">
                <a:solidFill>
                  <a:srgbClr val="FF0000"/>
                </a:solidFill>
              </a:rPr>
              <a:t>5 - 2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Présentiel Accompagnement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/>
              <a:t>Questionner le parcours</a:t>
            </a:r>
          </a:p>
          <a:p>
            <a:pPr lvl="0" algn="ctr"/>
            <a:r>
              <a:rPr lang="fr-FR" sz="1200" dirty="0"/>
              <a:t>Evaluations nationales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72666" y="2730933"/>
            <a:ext cx="2016125" cy="1228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Temps 6 – 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2 </a:t>
            </a:r>
            <a:r>
              <a:rPr lang="fr-FR" sz="1200" dirty="0">
                <a:solidFill>
                  <a:srgbClr val="FF0000"/>
                </a:solidFill>
              </a:rPr>
              <a:t>heures</a:t>
            </a:r>
          </a:p>
          <a:p>
            <a:pPr lvl="0" algn="ctr"/>
            <a:r>
              <a:rPr lang="fr-FR" sz="1200" dirty="0" smtClean="0">
                <a:solidFill>
                  <a:srgbClr val="FF0000"/>
                </a:solidFill>
              </a:rPr>
              <a:t>Retour d’expériences</a:t>
            </a:r>
            <a:endParaRPr lang="fr-FR" sz="1200" dirty="0">
              <a:solidFill>
                <a:srgbClr val="FF0000"/>
              </a:solidFill>
            </a:endParaRPr>
          </a:p>
          <a:p>
            <a:pPr lvl="0" algn="ctr"/>
            <a:r>
              <a:rPr lang="fr-FR" sz="1200" dirty="0" smtClean="0"/>
              <a:t>Echanges entre écoles pour mutualisation</a:t>
            </a:r>
            <a:endParaRPr lang="fr-FR" sz="12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957588" y="4081475"/>
            <a:ext cx="1854700" cy="5534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scolarisation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crèche école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Séverine </a:t>
            </a:r>
            <a:r>
              <a:rPr lang="fr-FR" sz="1200" dirty="0" err="1" smtClean="0">
                <a:solidFill>
                  <a:schemeClr val="tx1"/>
                </a:solidFill>
              </a:rPr>
              <a:t>Greusart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957588" y="5485434"/>
            <a:ext cx="1854700" cy="986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CM2-6</a:t>
            </a:r>
            <a:r>
              <a:rPr lang="fr-FR" sz="1200" baseline="30000" dirty="0">
                <a:solidFill>
                  <a:schemeClr val="tx1"/>
                </a:solidFill>
              </a:rPr>
              <a:t>ème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Place du CE2 dans </a:t>
            </a:r>
            <a:r>
              <a:rPr lang="fr-FR" sz="1200" dirty="0" smtClean="0">
                <a:solidFill>
                  <a:schemeClr val="tx1"/>
                </a:solidFill>
              </a:rPr>
              <a:t>les domaines de l’histoire et de la géographie</a:t>
            </a:r>
            <a:endParaRPr lang="fr-FR" sz="1200" dirty="0">
              <a:solidFill>
                <a:schemeClr val="tx1"/>
              </a:solidFill>
            </a:endParaRP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M. </a:t>
            </a:r>
            <a:r>
              <a:rPr lang="fr-FR" sz="1200" dirty="0" err="1" smtClean="0">
                <a:solidFill>
                  <a:schemeClr val="tx1"/>
                </a:solidFill>
              </a:rPr>
              <a:t>Faury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– </a:t>
            </a:r>
            <a:r>
              <a:rPr lang="fr-FR" sz="1200" dirty="0" err="1">
                <a:solidFill>
                  <a:schemeClr val="tx1"/>
                </a:solidFill>
              </a:rPr>
              <a:t>Inspe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Lyon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957588" y="4756746"/>
            <a:ext cx="1854700" cy="55345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Liaison </a:t>
            </a:r>
            <a:endParaRPr lang="fr-FR" sz="1200" dirty="0" smtClean="0">
              <a:solidFill>
                <a:schemeClr val="tx1"/>
              </a:solidFill>
            </a:endParaRP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Grande </a:t>
            </a:r>
            <a:r>
              <a:rPr lang="fr-FR" sz="1200" dirty="0">
                <a:solidFill>
                  <a:schemeClr val="tx1"/>
                </a:solidFill>
              </a:rPr>
              <a:t>section- CP</a:t>
            </a:r>
          </a:p>
          <a:p>
            <a:pPr lvl="0" algn="ctr"/>
            <a:r>
              <a:rPr lang="fr-FR" sz="1200" dirty="0">
                <a:solidFill>
                  <a:schemeClr val="tx1"/>
                </a:solidFill>
              </a:rPr>
              <a:t>Poste à profil</a:t>
            </a:r>
          </a:p>
        </p:txBody>
      </p:sp>
      <p:cxnSp>
        <p:nvCxnSpPr>
          <p:cNvPr id="25" name="Connecteur droit avec flèche 24"/>
          <p:cNvCxnSpPr>
            <a:endCxn id="11" idx="0"/>
          </p:cNvCxnSpPr>
          <p:nvPr/>
        </p:nvCxnSpPr>
        <p:spPr>
          <a:xfrm>
            <a:off x="6056312" y="1759628"/>
            <a:ext cx="930497" cy="97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" idx="0"/>
            <a:endCxn id="10" idx="1"/>
          </p:cNvCxnSpPr>
          <p:nvPr/>
        </p:nvCxnSpPr>
        <p:spPr>
          <a:xfrm flipV="1">
            <a:off x="2925018" y="1833183"/>
            <a:ext cx="770596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9" idx="0"/>
          </p:cNvCxnSpPr>
          <p:nvPr/>
        </p:nvCxnSpPr>
        <p:spPr>
          <a:xfrm>
            <a:off x="2221214" y="1833183"/>
            <a:ext cx="703804" cy="95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1" idx="0"/>
          </p:cNvCxnSpPr>
          <p:nvPr/>
        </p:nvCxnSpPr>
        <p:spPr>
          <a:xfrm flipV="1">
            <a:off x="6986809" y="1784921"/>
            <a:ext cx="986904" cy="94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3" idx="0"/>
          </p:cNvCxnSpPr>
          <p:nvPr/>
        </p:nvCxnSpPr>
        <p:spPr>
          <a:xfrm>
            <a:off x="10072666" y="1784920"/>
            <a:ext cx="1008063" cy="946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16955" y="4149458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70615" y="2637953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30180" y="2505930"/>
            <a:ext cx="185956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Pôle de continuum</a:t>
            </a:r>
          </a:p>
          <a:p>
            <a:pPr algn="ctr"/>
            <a:r>
              <a:rPr lang="fr-FR" sz="1400" b="1" dirty="0" smtClean="0"/>
              <a:t>2 interventions :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ULIS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Autres écoles sur différenciation et neuromythes</a:t>
            </a:r>
          </a:p>
          <a:p>
            <a:pPr algn="ctr"/>
            <a:r>
              <a:rPr lang="fr-FR" sz="1400" b="1" dirty="0" smtClean="0"/>
              <a:t>19 janvier 2022</a:t>
            </a:r>
          </a:p>
          <a:p>
            <a:pPr algn="ctr"/>
            <a:r>
              <a:rPr lang="fr-FR" sz="1400" b="1" dirty="0" smtClean="0"/>
              <a:t>2 février 2022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988695" y="2616861"/>
            <a:ext cx="20350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Accompagnement PEMF</a:t>
            </a:r>
          </a:p>
          <a:p>
            <a:pPr algn="ctr"/>
            <a:r>
              <a:rPr lang="fr-FR" sz="1400" b="1" dirty="0" smtClean="0"/>
              <a:t>Par école ou par cycle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0148899" y="4073729"/>
            <a:ext cx="1698002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Equipe de circo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916955" y="4803599"/>
            <a:ext cx="2035066" cy="30777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Outil postes à profil</a:t>
            </a:r>
            <a:endParaRPr lang="fr-FR" sz="1400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8053243" y="4294791"/>
            <a:ext cx="1854700" cy="700308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EDD </a:t>
            </a:r>
          </a:p>
          <a:p>
            <a:pPr lvl="0" algn="ctr"/>
            <a:r>
              <a:rPr lang="fr-FR" sz="1200" dirty="0" smtClean="0">
                <a:solidFill>
                  <a:schemeClr val="tx1"/>
                </a:solidFill>
              </a:rPr>
              <a:t>Proposition de 3h de formation en présentiel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461725" y="2481155"/>
            <a:ext cx="2756466" cy="35347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1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5909" y="365126"/>
            <a:ext cx="11395881" cy="1065788"/>
          </a:xfrm>
        </p:spPr>
        <p:txBody>
          <a:bodyPr>
            <a:normAutofit/>
          </a:bodyPr>
          <a:lstStyle/>
          <a:p>
            <a:pPr algn="ctr"/>
            <a:r>
              <a:rPr lang="fr-FR" sz="4000" b="1" i="1" dirty="0">
                <a:solidFill>
                  <a:srgbClr val="FF0000"/>
                </a:solidFill>
              </a:rPr>
              <a:t>RESULTATS AUX EVALUATIONS NATIONALES </a:t>
            </a:r>
            <a:r>
              <a:rPr lang="fr-FR" sz="4000" b="1" i="1" dirty="0" smtClean="0">
                <a:solidFill>
                  <a:srgbClr val="FF0000"/>
                </a:solidFill>
              </a:rPr>
              <a:t>CP 2020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4" y="1815922"/>
            <a:ext cx="6142465" cy="37175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967" y="1858686"/>
            <a:ext cx="6211706" cy="36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6284" cy="1325563"/>
          </a:xfrm>
        </p:spPr>
        <p:txBody>
          <a:bodyPr/>
          <a:lstStyle/>
          <a:p>
            <a:r>
              <a:rPr lang="fr-FR" b="1" i="1" dirty="0">
                <a:solidFill>
                  <a:srgbClr val="FF0000"/>
                </a:solidFill>
              </a:rPr>
              <a:t>RESULTATS AUX EVALUATIONS NATIONALES </a:t>
            </a:r>
            <a:r>
              <a:rPr lang="fr-FR" b="1" i="1" dirty="0" smtClean="0">
                <a:solidFill>
                  <a:srgbClr val="FF0000"/>
                </a:solidFill>
              </a:rPr>
              <a:t>CE1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922" y="1909010"/>
            <a:ext cx="6109736" cy="35197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4632"/>
            <a:ext cx="6168851" cy="38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1884</Words>
  <Application>Microsoft Office PowerPoint</Application>
  <PresentationFormat>Grand écran</PresentationFormat>
  <Paragraphs>499</Paragraphs>
  <Slides>26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Roboto</vt:lpstr>
      <vt:lpstr>Symbol</vt:lpstr>
      <vt:lpstr>Wingdings</vt:lpstr>
      <vt:lpstr>Thème Office</vt:lpstr>
      <vt:lpstr>Acrobat Document</vt:lpstr>
      <vt:lpstr>FORMATION EQUIPES DECROCHEES</vt:lpstr>
      <vt:lpstr>Temps 1 Présenter et questionner le parcours / Evaluations nationales</vt:lpstr>
      <vt:lpstr>Présentation PowerPoint</vt:lpstr>
      <vt:lpstr>Présentation PowerPoint</vt:lpstr>
      <vt:lpstr>Présentation PowerPoint</vt:lpstr>
      <vt:lpstr>Présentation PowerPoint</vt:lpstr>
      <vt:lpstr>Le parcours de formation</vt:lpstr>
      <vt:lpstr>RESULTATS AUX EVALUATIONS NATIONALES CP 2020</vt:lpstr>
      <vt:lpstr>RESULTATS AUX EVALUATIONS NATIONALES CE1</vt:lpstr>
      <vt:lpstr>Présentation PowerPoint</vt:lpstr>
      <vt:lpstr>RESULTATS AUX EVALUATIONS NATIONALES 6ème</vt:lpstr>
      <vt:lpstr>Présentation PowerPoint</vt:lpstr>
      <vt:lpstr>Présentation PowerPoint</vt:lpstr>
      <vt:lpstr>Présentation PowerPoint</vt:lpstr>
      <vt:lpstr>Présentation PowerPoint</vt:lpstr>
      <vt:lpstr>DES APPUIS IDENTIFIES</vt:lpstr>
      <vt:lpstr>Présentation PowerPoint</vt:lpstr>
      <vt:lpstr>Le parcours de formation</vt:lpstr>
      <vt:lpstr>Présentation PowerPoint</vt:lpstr>
      <vt:lpstr>Le parcours de formation</vt:lpstr>
      <vt:lpstr>Présentation PowerPoint</vt:lpstr>
      <vt:lpstr>Présentation PowerPoint</vt:lpstr>
      <vt:lpstr>Présentation PowerPoint</vt:lpstr>
      <vt:lpstr>Présentation PowerPoint</vt:lpstr>
      <vt:lpstr>Le parcours de formation</vt:lpstr>
      <vt:lpstr>Le parcours de 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circo</cp:lastModifiedBy>
  <cp:revision>79</cp:revision>
  <dcterms:created xsi:type="dcterms:W3CDTF">2020-11-04T13:45:25Z</dcterms:created>
  <dcterms:modified xsi:type="dcterms:W3CDTF">2021-11-16T13:03:39Z</dcterms:modified>
</cp:coreProperties>
</file>